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5" r:id="rId5"/>
  </p:sldMasterIdLst>
  <p:notesMasterIdLst>
    <p:notesMasterId r:id="rId20"/>
  </p:notesMasterIdLst>
  <p:handoutMasterIdLst>
    <p:handoutMasterId r:id="rId21"/>
  </p:handoutMasterIdLst>
  <p:sldIdLst>
    <p:sldId id="276" r:id="rId6"/>
    <p:sldId id="301" r:id="rId7"/>
    <p:sldId id="485" r:id="rId8"/>
    <p:sldId id="483" r:id="rId9"/>
    <p:sldId id="341" r:id="rId10"/>
    <p:sldId id="486" r:id="rId11"/>
    <p:sldId id="340" r:id="rId12"/>
    <p:sldId id="303" r:id="rId13"/>
    <p:sldId id="339" r:id="rId14"/>
    <p:sldId id="298" r:id="rId15"/>
    <p:sldId id="296" r:id="rId16"/>
    <p:sldId id="305" r:id="rId17"/>
    <p:sldId id="306" r:id="rId18"/>
    <p:sldId id="29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6DAD"/>
    <a:srgbClr val="0D78C9"/>
    <a:srgbClr val="024C84"/>
    <a:srgbClr val="993200"/>
    <a:srgbClr val="4D4E44"/>
    <a:srgbClr val="176338"/>
    <a:srgbClr val="0F5D3F"/>
    <a:srgbClr val="ABC8D1"/>
    <a:srgbClr val="1B3049"/>
    <a:srgbClr val="5D3E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1F0299-D0C2-973E-8B59-D430FDAFB7AF}" v="16" dt="2022-11-01T23:32:08.072"/>
    <p1510:client id="{80B38B05-70C7-0E37-F817-E51AF688C062}" v="3" dt="2022-11-11T13:38:11.326"/>
    <p1510:client id="{85A752C6-DB6A-A89F-8354-C1B290B1D689}" v="4" dt="2022-11-02T13:01:01.220"/>
    <p1510:client id="{8BCC7AEF-A2E0-85AE-409C-C7341F06E760}" v="8" dt="2022-11-17T07:17:30.206"/>
    <p1510:client id="{D3C8C9EF-02BA-28DF-28AB-89AA2CA265DD}" v="2" dt="2023-07-13T03:53:44.750"/>
    <p1510:client id="{FC956625-3430-4AA0-8F9D-3B24E1F5FFEB}" v="10" dt="2022-09-24T16:41:14.4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p:cViewPr varScale="1">
        <p:scale>
          <a:sx n="78" d="100"/>
          <a:sy n="78" d="100"/>
        </p:scale>
        <p:origin x="878" y="62"/>
      </p:cViewPr>
      <p:guideLst>
        <p:guide orient="horz" pos="2160"/>
        <p:guide pos="3841"/>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102" d="100"/>
          <a:sy n="102" d="100"/>
        </p:scale>
        <p:origin x="352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wen Paul" userId="ee0a81db-ca00-4c5e-aa06-3ae977a65289" providerId="ADAL" clId="{58B5430C-38E7-4F47-816F-3695BA458DBB}"/>
    <pc:docChg chg="delSld">
      <pc:chgData name="Owen Paul" userId="ee0a81db-ca00-4c5e-aa06-3ae977a65289" providerId="ADAL" clId="{58B5430C-38E7-4F47-816F-3695BA458DBB}" dt="2021-02-12T18:06:56.257" v="1" actId="2696"/>
      <pc:docMkLst>
        <pc:docMk/>
      </pc:docMkLst>
      <pc:sldChg chg="del">
        <pc:chgData name="Owen Paul" userId="ee0a81db-ca00-4c5e-aa06-3ae977a65289" providerId="ADAL" clId="{58B5430C-38E7-4F47-816F-3695BA458DBB}" dt="2021-02-12T18:06:49.950" v="0" actId="2696"/>
        <pc:sldMkLst>
          <pc:docMk/>
          <pc:sldMk cId="3066771910" sldId="302"/>
        </pc:sldMkLst>
      </pc:sldChg>
      <pc:sldChg chg="del">
        <pc:chgData name="Owen Paul" userId="ee0a81db-ca00-4c5e-aa06-3ae977a65289" providerId="ADAL" clId="{58B5430C-38E7-4F47-816F-3695BA458DBB}" dt="2021-02-12T18:06:56.257" v="1" actId="2696"/>
        <pc:sldMkLst>
          <pc:docMk/>
          <pc:sldMk cId="1588723728" sldId="307"/>
        </pc:sldMkLst>
      </pc:sldChg>
    </pc:docChg>
  </pc:docChgLst>
  <pc:docChgLst>
    <pc:chgData name="Roshan Hingnekar" userId="S::rhingnek@mathworks.com::d8bb9c14-e201-4140-bda7-7d91ce931a15" providerId="AD" clId="Web-{8BCC7AEF-A2E0-85AE-409C-C7341F06E760}"/>
    <pc:docChg chg="modSld">
      <pc:chgData name="Roshan Hingnekar" userId="S::rhingnek@mathworks.com::d8bb9c14-e201-4140-bda7-7d91ce931a15" providerId="AD" clId="Web-{8BCC7AEF-A2E0-85AE-409C-C7341F06E760}" dt="2022-11-17T07:17:30.206" v="7" actId="20577"/>
      <pc:docMkLst>
        <pc:docMk/>
      </pc:docMkLst>
      <pc:sldChg chg="modSp">
        <pc:chgData name="Roshan Hingnekar" userId="S::rhingnek@mathworks.com::d8bb9c14-e201-4140-bda7-7d91ce931a15" providerId="AD" clId="Web-{8BCC7AEF-A2E0-85AE-409C-C7341F06E760}" dt="2022-11-17T07:17:30.206" v="7" actId="20577"/>
        <pc:sldMkLst>
          <pc:docMk/>
          <pc:sldMk cId="2162693352" sldId="276"/>
        </pc:sldMkLst>
        <pc:spChg chg="mod">
          <ac:chgData name="Roshan Hingnekar" userId="S::rhingnek@mathworks.com::d8bb9c14-e201-4140-bda7-7d91ce931a15" providerId="AD" clId="Web-{8BCC7AEF-A2E0-85AE-409C-C7341F06E760}" dt="2022-11-17T07:17:30.206" v="7" actId="20577"/>
          <ac:spMkLst>
            <pc:docMk/>
            <pc:sldMk cId="2162693352" sldId="276"/>
            <ac:spMk id="2" creationId="{00000000-0000-0000-0000-000000000000}"/>
          </ac:spMkLst>
        </pc:spChg>
      </pc:sldChg>
    </pc:docChg>
  </pc:docChgLst>
  <pc:docChgLst>
    <pc:chgData name="MERIAKRI, DIANA" userId="d04a8d48-cb01-42c3-abdd-a9dd31ff1707" providerId="ADAL" clId="{FC956625-3430-4AA0-8F9D-3B24E1F5FFEB}"/>
    <pc:docChg chg="custSel addSld delSld modSld sldOrd">
      <pc:chgData name="MERIAKRI, DIANA" userId="d04a8d48-cb01-42c3-abdd-a9dd31ff1707" providerId="ADAL" clId="{FC956625-3430-4AA0-8F9D-3B24E1F5FFEB}" dt="2022-09-24T16:42:44.130" v="838" actId="20577"/>
      <pc:docMkLst>
        <pc:docMk/>
      </pc:docMkLst>
      <pc:sldChg chg="addSp modSp mod">
        <pc:chgData name="MERIAKRI, DIANA" userId="d04a8d48-cb01-42c3-abdd-a9dd31ff1707" providerId="ADAL" clId="{FC956625-3430-4AA0-8F9D-3B24E1F5FFEB}" dt="2022-09-24T15:26:07.129" v="234" actId="1076"/>
        <pc:sldMkLst>
          <pc:docMk/>
          <pc:sldMk cId="2162693352" sldId="276"/>
        </pc:sldMkLst>
        <pc:spChg chg="mod">
          <ac:chgData name="MERIAKRI, DIANA" userId="d04a8d48-cb01-42c3-abdd-a9dd31ff1707" providerId="ADAL" clId="{FC956625-3430-4AA0-8F9D-3B24E1F5FFEB}" dt="2022-09-24T15:26:07.129" v="234" actId="1076"/>
          <ac:spMkLst>
            <pc:docMk/>
            <pc:sldMk cId="2162693352" sldId="276"/>
            <ac:spMk id="2" creationId="{00000000-0000-0000-0000-000000000000}"/>
          </ac:spMkLst>
        </pc:spChg>
        <pc:spChg chg="mod">
          <ac:chgData name="MERIAKRI, DIANA" userId="d04a8d48-cb01-42c3-abdd-a9dd31ff1707" providerId="ADAL" clId="{FC956625-3430-4AA0-8F9D-3B24E1F5FFEB}" dt="2022-09-24T15:26:01.146" v="233" actId="1076"/>
          <ac:spMkLst>
            <pc:docMk/>
            <pc:sldMk cId="2162693352" sldId="276"/>
            <ac:spMk id="7" creationId="{FF95C13F-19A7-471D-A610-3A6486CD7F37}"/>
          </ac:spMkLst>
        </pc:spChg>
        <pc:picChg chg="add mod">
          <ac:chgData name="MERIAKRI, DIANA" userId="d04a8d48-cb01-42c3-abdd-a9dd31ff1707" providerId="ADAL" clId="{FC956625-3430-4AA0-8F9D-3B24E1F5FFEB}" dt="2022-09-24T15:25:42.402" v="230" actId="1076"/>
          <ac:picMkLst>
            <pc:docMk/>
            <pc:sldMk cId="2162693352" sldId="276"/>
            <ac:picMk id="6" creationId="{0AE00596-84A1-ED15-F1FD-17BFA842537F}"/>
          </ac:picMkLst>
        </pc:picChg>
      </pc:sldChg>
      <pc:sldChg chg="modSp mod">
        <pc:chgData name="MERIAKRI, DIANA" userId="d04a8d48-cb01-42c3-abdd-a9dd31ff1707" providerId="ADAL" clId="{FC956625-3430-4AA0-8F9D-3B24E1F5FFEB}" dt="2022-09-24T16:11:27.796" v="352" actId="20577"/>
        <pc:sldMkLst>
          <pc:docMk/>
          <pc:sldMk cId="441996093" sldId="294"/>
        </pc:sldMkLst>
        <pc:spChg chg="mod">
          <ac:chgData name="MERIAKRI, DIANA" userId="d04a8d48-cb01-42c3-abdd-a9dd31ff1707" providerId="ADAL" clId="{FC956625-3430-4AA0-8F9D-3B24E1F5FFEB}" dt="2022-09-24T16:11:16.373" v="325" actId="20577"/>
          <ac:spMkLst>
            <pc:docMk/>
            <pc:sldMk cId="441996093" sldId="294"/>
            <ac:spMk id="2" creationId="{00000000-0000-0000-0000-000000000000}"/>
          </ac:spMkLst>
        </pc:spChg>
        <pc:spChg chg="mod">
          <ac:chgData name="MERIAKRI, DIANA" userId="d04a8d48-cb01-42c3-abdd-a9dd31ff1707" providerId="ADAL" clId="{FC956625-3430-4AA0-8F9D-3B24E1F5FFEB}" dt="2022-09-24T16:11:27.796" v="352" actId="20577"/>
          <ac:spMkLst>
            <pc:docMk/>
            <pc:sldMk cId="441996093" sldId="294"/>
            <ac:spMk id="3" creationId="{00000000-0000-0000-0000-000000000000}"/>
          </ac:spMkLst>
        </pc:spChg>
      </pc:sldChg>
      <pc:sldChg chg="modSp mod ord">
        <pc:chgData name="MERIAKRI, DIANA" userId="d04a8d48-cb01-42c3-abdd-a9dd31ff1707" providerId="ADAL" clId="{FC956625-3430-4AA0-8F9D-3B24E1F5FFEB}" dt="2022-09-24T15:22:45.543" v="228" actId="20577"/>
        <pc:sldMkLst>
          <pc:docMk/>
          <pc:sldMk cId="1973318839" sldId="301"/>
        </pc:sldMkLst>
        <pc:spChg chg="mod">
          <ac:chgData name="MERIAKRI, DIANA" userId="d04a8d48-cb01-42c3-abdd-a9dd31ff1707" providerId="ADAL" clId="{FC956625-3430-4AA0-8F9D-3B24E1F5FFEB}" dt="2022-09-24T15:22:45.543" v="228" actId="20577"/>
          <ac:spMkLst>
            <pc:docMk/>
            <pc:sldMk cId="1973318839" sldId="301"/>
            <ac:spMk id="3" creationId="{FF7D0730-1949-495F-AA9A-8C7E87649237}"/>
          </ac:spMkLst>
        </pc:spChg>
      </pc:sldChg>
      <pc:sldChg chg="modSp mod ord">
        <pc:chgData name="MERIAKRI, DIANA" userId="d04a8d48-cb01-42c3-abdd-a9dd31ff1707" providerId="ADAL" clId="{FC956625-3430-4AA0-8F9D-3B24E1F5FFEB}" dt="2022-09-24T16:07:27.830" v="291" actId="20577"/>
        <pc:sldMkLst>
          <pc:docMk/>
          <pc:sldMk cId="0" sldId="340"/>
        </pc:sldMkLst>
        <pc:spChg chg="mod">
          <ac:chgData name="MERIAKRI, DIANA" userId="d04a8d48-cb01-42c3-abdd-a9dd31ff1707" providerId="ADAL" clId="{FC956625-3430-4AA0-8F9D-3B24E1F5FFEB}" dt="2022-09-24T16:07:27.830" v="291" actId="20577"/>
          <ac:spMkLst>
            <pc:docMk/>
            <pc:sldMk cId="0" sldId="340"/>
            <ac:spMk id="5" creationId="{FA855069-C12A-44DC-8C39-B776477E98B8}"/>
          </ac:spMkLst>
        </pc:spChg>
      </pc:sldChg>
      <pc:sldChg chg="addSp delSp modSp mod ord modAnim">
        <pc:chgData name="MERIAKRI, DIANA" userId="d04a8d48-cb01-42c3-abdd-a9dd31ff1707" providerId="ADAL" clId="{FC956625-3430-4AA0-8F9D-3B24E1F5FFEB}" dt="2022-09-24T15:40:01.409" v="247"/>
        <pc:sldMkLst>
          <pc:docMk/>
          <pc:sldMk cId="4083879482" sldId="341"/>
        </pc:sldMkLst>
        <pc:spChg chg="mod">
          <ac:chgData name="MERIAKRI, DIANA" userId="d04a8d48-cb01-42c3-abdd-a9dd31ff1707" providerId="ADAL" clId="{FC956625-3430-4AA0-8F9D-3B24E1F5FFEB}" dt="2022-09-24T15:10:20.483" v="74" actId="20577"/>
          <ac:spMkLst>
            <pc:docMk/>
            <pc:sldMk cId="4083879482" sldId="341"/>
            <ac:spMk id="2" creationId="{511478E7-A21F-42E6-A51C-5430109E5CA2}"/>
          </ac:spMkLst>
        </pc:spChg>
        <pc:spChg chg="del mod">
          <ac:chgData name="MERIAKRI, DIANA" userId="d04a8d48-cb01-42c3-abdd-a9dd31ff1707" providerId="ADAL" clId="{FC956625-3430-4AA0-8F9D-3B24E1F5FFEB}" dt="2022-09-24T15:09:50.289" v="2"/>
          <ac:spMkLst>
            <pc:docMk/>
            <pc:sldMk cId="4083879482" sldId="341"/>
            <ac:spMk id="3" creationId="{BAA68E2C-34B4-3CC0-5F83-3B4391A17807}"/>
          </ac:spMkLst>
        </pc:spChg>
        <pc:picChg chg="add mod">
          <ac:chgData name="MERIAKRI, DIANA" userId="d04a8d48-cb01-42c3-abdd-a9dd31ff1707" providerId="ADAL" clId="{FC956625-3430-4AA0-8F9D-3B24E1F5FFEB}" dt="2022-09-24T15:09:50.289" v="2"/>
          <ac:picMkLst>
            <pc:docMk/>
            <pc:sldMk cId="4083879482" sldId="341"/>
            <ac:picMk id="4" creationId="{D251E80E-2553-A951-5D8C-3D02B86517E2}"/>
          </ac:picMkLst>
        </pc:picChg>
      </pc:sldChg>
      <pc:sldChg chg="addSp modSp new del">
        <pc:chgData name="MERIAKRI, DIANA" userId="d04a8d48-cb01-42c3-abdd-a9dd31ff1707" providerId="ADAL" clId="{FC956625-3430-4AA0-8F9D-3B24E1F5FFEB}" dt="2022-09-24T15:30:34.270" v="239" actId="2696"/>
        <pc:sldMkLst>
          <pc:docMk/>
          <pc:sldMk cId="1068516830" sldId="342"/>
        </pc:sldMkLst>
        <pc:picChg chg="add mod">
          <ac:chgData name="MERIAKRI, DIANA" userId="d04a8d48-cb01-42c3-abdd-a9dd31ff1707" providerId="ADAL" clId="{FC956625-3430-4AA0-8F9D-3B24E1F5FFEB}" dt="2022-09-24T15:30:28.798" v="238" actId="1076"/>
          <ac:picMkLst>
            <pc:docMk/>
            <pc:sldMk cId="1068516830" sldId="342"/>
            <ac:picMk id="1026" creationId="{F3F8E324-9CA6-1AC0-FDA6-3B2D31B1DA73}"/>
          </ac:picMkLst>
        </pc:picChg>
        <pc:picChg chg="add">
          <ac:chgData name="MERIAKRI, DIANA" userId="d04a8d48-cb01-42c3-abdd-a9dd31ff1707" providerId="ADAL" clId="{FC956625-3430-4AA0-8F9D-3B24E1F5FFEB}" dt="2022-09-24T15:30:11.373" v="236"/>
          <ac:picMkLst>
            <pc:docMk/>
            <pc:sldMk cId="1068516830" sldId="342"/>
            <ac:picMk id="1027" creationId="{EC6CE691-C7C8-B999-0BE9-B92028F25EF2}"/>
          </ac:picMkLst>
        </pc:picChg>
        <pc:picChg chg="add">
          <ac:chgData name="MERIAKRI, DIANA" userId="d04a8d48-cb01-42c3-abdd-a9dd31ff1707" providerId="ADAL" clId="{FC956625-3430-4AA0-8F9D-3B24E1F5FFEB}" dt="2022-09-24T15:30:11.373" v="236"/>
          <ac:picMkLst>
            <pc:docMk/>
            <pc:sldMk cId="1068516830" sldId="342"/>
            <ac:picMk id="1028" creationId="{53678B5E-8D60-AB45-F096-920B1F3CA786}"/>
          </ac:picMkLst>
        </pc:picChg>
        <pc:picChg chg="add">
          <ac:chgData name="MERIAKRI, DIANA" userId="d04a8d48-cb01-42c3-abdd-a9dd31ff1707" providerId="ADAL" clId="{FC956625-3430-4AA0-8F9D-3B24E1F5FFEB}" dt="2022-09-24T15:30:11.373" v="236"/>
          <ac:picMkLst>
            <pc:docMk/>
            <pc:sldMk cId="1068516830" sldId="342"/>
            <ac:picMk id="1029" creationId="{9DFDC677-D400-EE75-B298-3FEBA81BE5D2}"/>
          </ac:picMkLst>
        </pc:picChg>
        <pc:picChg chg="add">
          <ac:chgData name="MERIAKRI, DIANA" userId="d04a8d48-cb01-42c3-abdd-a9dd31ff1707" providerId="ADAL" clId="{FC956625-3430-4AA0-8F9D-3B24E1F5FFEB}" dt="2022-09-24T15:30:11.373" v="236"/>
          <ac:picMkLst>
            <pc:docMk/>
            <pc:sldMk cId="1068516830" sldId="342"/>
            <ac:picMk id="1030" creationId="{0DEC89B4-0293-DE80-CE79-5661D7B25DFE}"/>
          </ac:picMkLst>
        </pc:picChg>
        <pc:picChg chg="add">
          <ac:chgData name="MERIAKRI, DIANA" userId="d04a8d48-cb01-42c3-abdd-a9dd31ff1707" providerId="ADAL" clId="{FC956625-3430-4AA0-8F9D-3B24E1F5FFEB}" dt="2022-09-24T15:30:11.373" v="236"/>
          <ac:picMkLst>
            <pc:docMk/>
            <pc:sldMk cId="1068516830" sldId="342"/>
            <ac:picMk id="1031" creationId="{9CBF889C-3599-4EA4-F350-B7044A5AE162}"/>
          </ac:picMkLst>
        </pc:picChg>
        <pc:picChg chg="add">
          <ac:chgData name="MERIAKRI, DIANA" userId="d04a8d48-cb01-42c3-abdd-a9dd31ff1707" providerId="ADAL" clId="{FC956625-3430-4AA0-8F9D-3B24E1F5FFEB}" dt="2022-09-24T15:30:11.373" v="236"/>
          <ac:picMkLst>
            <pc:docMk/>
            <pc:sldMk cId="1068516830" sldId="342"/>
            <ac:picMk id="1032" creationId="{41CEDF04-ECE2-4180-A634-158DEB614BDD}"/>
          </ac:picMkLst>
        </pc:picChg>
        <pc:picChg chg="add">
          <ac:chgData name="MERIAKRI, DIANA" userId="d04a8d48-cb01-42c3-abdd-a9dd31ff1707" providerId="ADAL" clId="{FC956625-3430-4AA0-8F9D-3B24E1F5FFEB}" dt="2022-09-24T15:30:11.373" v="236"/>
          <ac:picMkLst>
            <pc:docMk/>
            <pc:sldMk cId="1068516830" sldId="342"/>
            <ac:picMk id="1033" creationId="{456AD628-96AE-DF04-75DC-5553D9064839}"/>
          </ac:picMkLst>
        </pc:picChg>
        <pc:picChg chg="add">
          <ac:chgData name="MERIAKRI, DIANA" userId="d04a8d48-cb01-42c3-abdd-a9dd31ff1707" providerId="ADAL" clId="{FC956625-3430-4AA0-8F9D-3B24E1F5FFEB}" dt="2022-09-24T15:30:11.373" v="236"/>
          <ac:picMkLst>
            <pc:docMk/>
            <pc:sldMk cId="1068516830" sldId="342"/>
            <ac:picMk id="1034" creationId="{D964E15E-F97A-0F53-8DCE-865C0C74A68D}"/>
          </ac:picMkLst>
        </pc:picChg>
        <pc:picChg chg="add">
          <ac:chgData name="MERIAKRI, DIANA" userId="d04a8d48-cb01-42c3-abdd-a9dd31ff1707" providerId="ADAL" clId="{FC956625-3430-4AA0-8F9D-3B24E1F5FFEB}" dt="2022-09-24T15:30:11.373" v="236"/>
          <ac:picMkLst>
            <pc:docMk/>
            <pc:sldMk cId="1068516830" sldId="342"/>
            <ac:picMk id="1035" creationId="{357D1340-80F0-F99C-89DC-E57C6E3C0409}"/>
          </ac:picMkLst>
        </pc:picChg>
        <pc:picChg chg="add">
          <ac:chgData name="MERIAKRI, DIANA" userId="d04a8d48-cb01-42c3-abdd-a9dd31ff1707" providerId="ADAL" clId="{FC956625-3430-4AA0-8F9D-3B24E1F5FFEB}" dt="2022-09-24T15:30:11.373" v="236"/>
          <ac:picMkLst>
            <pc:docMk/>
            <pc:sldMk cId="1068516830" sldId="342"/>
            <ac:picMk id="1036" creationId="{8BACFFB5-4912-8E46-57AD-244DD607175F}"/>
          </ac:picMkLst>
        </pc:picChg>
        <pc:picChg chg="add">
          <ac:chgData name="MERIAKRI, DIANA" userId="d04a8d48-cb01-42c3-abdd-a9dd31ff1707" providerId="ADAL" clId="{FC956625-3430-4AA0-8F9D-3B24E1F5FFEB}" dt="2022-09-24T15:30:11.373" v="236"/>
          <ac:picMkLst>
            <pc:docMk/>
            <pc:sldMk cId="1068516830" sldId="342"/>
            <ac:picMk id="1037" creationId="{BD2A447B-48CC-9AA0-BCD5-4C81685EDE66}"/>
          </ac:picMkLst>
        </pc:picChg>
        <pc:picChg chg="add">
          <ac:chgData name="MERIAKRI, DIANA" userId="d04a8d48-cb01-42c3-abdd-a9dd31ff1707" providerId="ADAL" clId="{FC956625-3430-4AA0-8F9D-3B24E1F5FFEB}" dt="2022-09-24T15:30:11.373" v="236"/>
          <ac:picMkLst>
            <pc:docMk/>
            <pc:sldMk cId="1068516830" sldId="342"/>
            <ac:picMk id="1038" creationId="{7BFF72FF-76D3-FE9F-11A8-AF11D43AA890}"/>
          </ac:picMkLst>
        </pc:picChg>
        <pc:picChg chg="add">
          <ac:chgData name="MERIAKRI, DIANA" userId="d04a8d48-cb01-42c3-abdd-a9dd31ff1707" providerId="ADAL" clId="{FC956625-3430-4AA0-8F9D-3B24E1F5FFEB}" dt="2022-09-24T15:30:11.373" v="236"/>
          <ac:picMkLst>
            <pc:docMk/>
            <pc:sldMk cId="1068516830" sldId="342"/>
            <ac:picMk id="1039" creationId="{03C93D14-D956-973E-C43A-E2C67E61631D}"/>
          </ac:picMkLst>
        </pc:picChg>
        <pc:picChg chg="add">
          <ac:chgData name="MERIAKRI, DIANA" userId="d04a8d48-cb01-42c3-abdd-a9dd31ff1707" providerId="ADAL" clId="{FC956625-3430-4AA0-8F9D-3B24E1F5FFEB}" dt="2022-09-24T15:30:11.373" v="236"/>
          <ac:picMkLst>
            <pc:docMk/>
            <pc:sldMk cId="1068516830" sldId="342"/>
            <ac:picMk id="1040" creationId="{99D9B568-43D6-86D7-5DAA-2A1F89F98BB7}"/>
          </ac:picMkLst>
        </pc:picChg>
      </pc:sldChg>
      <pc:sldChg chg="new del">
        <pc:chgData name="MERIAKRI, DIANA" userId="d04a8d48-cb01-42c3-abdd-a9dd31ff1707" providerId="ADAL" clId="{FC956625-3430-4AA0-8F9D-3B24E1F5FFEB}" dt="2022-09-24T15:36:12.221" v="241" actId="2696"/>
        <pc:sldMkLst>
          <pc:docMk/>
          <pc:sldMk cId="1472152483" sldId="342"/>
        </pc:sldMkLst>
      </pc:sldChg>
      <pc:sldChg chg="modSp new del mod">
        <pc:chgData name="MERIAKRI, DIANA" userId="d04a8d48-cb01-42c3-abdd-a9dd31ff1707" providerId="ADAL" clId="{FC956625-3430-4AA0-8F9D-3B24E1F5FFEB}" dt="2022-09-24T15:38:08.199" v="245" actId="2696"/>
        <pc:sldMkLst>
          <pc:docMk/>
          <pc:sldMk cId="2765352493" sldId="342"/>
        </pc:sldMkLst>
        <pc:spChg chg="mod">
          <ac:chgData name="MERIAKRI, DIANA" userId="d04a8d48-cb01-42c3-abdd-a9dd31ff1707" providerId="ADAL" clId="{FC956625-3430-4AA0-8F9D-3B24E1F5FFEB}" dt="2022-09-24T15:36:27.364" v="243" actId="108"/>
          <ac:spMkLst>
            <pc:docMk/>
            <pc:sldMk cId="2765352493" sldId="342"/>
            <ac:spMk id="3" creationId="{16A52588-E1C0-5B88-9840-4925FEAFE923}"/>
          </ac:spMkLst>
        </pc:spChg>
      </pc:sldChg>
      <pc:sldChg chg="modSp add mod">
        <pc:chgData name="MERIAKRI, DIANA" userId="d04a8d48-cb01-42c3-abdd-a9dd31ff1707" providerId="ADAL" clId="{FC956625-3430-4AA0-8F9D-3B24E1F5FFEB}" dt="2022-09-24T16:31:21.424" v="364" actId="1076"/>
        <pc:sldMkLst>
          <pc:docMk/>
          <pc:sldMk cId="459215899" sldId="483"/>
        </pc:sldMkLst>
        <pc:spChg chg="mod">
          <ac:chgData name="MERIAKRI, DIANA" userId="d04a8d48-cb01-42c3-abdd-a9dd31ff1707" providerId="ADAL" clId="{FC956625-3430-4AA0-8F9D-3B24E1F5FFEB}" dt="2022-09-24T16:31:21.424" v="364" actId="1076"/>
          <ac:spMkLst>
            <pc:docMk/>
            <pc:sldMk cId="459215899" sldId="483"/>
            <ac:spMk id="3" creationId="{4A4CC8E9-AD51-4405-B4F4-097883DC0788}"/>
          </ac:spMkLst>
        </pc:spChg>
        <pc:grpChg chg="mod">
          <ac:chgData name="MERIAKRI, DIANA" userId="d04a8d48-cb01-42c3-abdd-a9dd31ff1707" providerId="ADAL" clId="{FC956625-3430-4AA0-8F9D-3B24E1F5FFEB}" dt="2022-09-24T16:31:02.795" v="361" actId="1076"/>
          <ac:grpSpMkLst>
            <pc:docMk/>
            <pc:sldMk cId="459215899" sldId="483"/>
            <ac:grpSpMk id="5" creationId="{B91E800B-9C59-4C47-B5CB-404CD169F55C}"/>
          </ac:grpSpMkLst>
        </pc:grpChg>
        <pc:grpChg chg="mod">
          <ac:chgData name="MERIAKRI, DIANA" userId="d04a8d48-cb01-42c3-abdd-a9dd31ff1707" providerId="ADAL" clId="{FC956625-3430-4AA0-8F9D-3B24E1F5FFEB}" dt="2022-09-24T16:31:13.472" v="363" actId="1076"/>
          <ac:grpSpMkLst>
            <pc:docMk/>
            <pc:sldMk cId="459215899" sldId="483"/>
            <ac:grpSpMk id="7" creationId="{A5AE226F-1F5A-487A-B415-D6593950D082}"/>
          </ac:grpSpMkLst>
        </pc:grpChg>
        <pc:grpChg chg="mod">
          <ac:chgData name="MERIAKRI, DIANA" userId="d04a8d48-cb01-42c3-abdd-a9dd31ff1707" providerId="ADAL" clId="{FC956625-3430-4AA0-8F9D-3B24E1F5FFEB}" dt="2022-09-24T16:31:07.763" v="362" actId="1076"/>
          <ac:grpSpMkLst>
            <pc:docMk/>
            <pc:sldMk cId="459215899" sldId="483"/>
            <ac:grpSpMk id="42" creationId="{E6C1BE9B-ADB0-4F08-BBCA-4FDA482CCC7D}"/>
          </ac:grpSpMkLst>
        </pc:grpChg>
      </pc:sldChg>
      <pc:sldChg chg="add">
        <pc:chgData name="MERIAKRI, DIANA" userId="d04a8d48-cb01-42c3-abdd-a9dd31ff1707" providerId="ADAL" clId="{FC956625-3430-4AA0-8F9D-3B24E1F5FFEB}" dt="2022-09-24T15:38:03.263" v="244"/>
        <pc:sldMkLst>
          <pc:docMk/>
          <pc:sldMk cId="1283118302" sldId="485"/>
        </pc:sldMkLst>
      </pc:sldChg>
      <pc:sldChg chg="addSp modSp new mod">
        <pc:chgData name="MERIAKRI, DIANA" userId="d04a8d48-cb01-42c3-abdd-a9dd31ff1707" providerId="ADAL" clId="{FC956625-3430-4AA0-8F9D-3B24E1F5FFEB}" dt="2022-09-24T16:42:44.130" v="838" actId="20577"/>
        <pc:sldMkLst>
          <pc:docMk/>
          <pc:sldMk cId="173254552" sldId="486"/>
        </pc:sldMkLst>
        <pc:spChg chg="mod">
          <ac:chgData name="MERIAKRI, DIANA" userId="d04a8d48-cb01-42c3-abdd-a9dd31ff1707" providerId="ADAL" clId="{FC956625-3430-4AA0-8F9D-3B24E1F5FFEB}" dt="2022-09-24T16:34:20.897" v="453" actId="20577"/>
          <ac:spMkLst>
            <pc:docMk/>
            <pc:sldMk cId="173254552" sldId="486"/>
            <ac:spMk id="2" creationId="{9FA4B4EC-463E-1EC4-2FED-746CE5500646}"/>
          </ac:spMkLst>
        </pc:spChg>
        <pc:spChg chg="mod">
          <ac:chgData name="MERIAKRI, DIANA" userId="d04a8d48-cb01-42c3-abdd-a9dd31ff1707" providerId="ADAL" clId="{FC956625-3430-4AA0-8F9D-3B24E1F5FFEB}" dt="2022-09-24T16:42:44.130" v="838" actId="20577"/>
          <ac:spMkLst>
            <pc:docMk/>
            <pc:sldMk cId="173254552" sldId="486"/>
            <ac:spMk id="3" creationId="{B6096036-C254-2E0C-DD9A-4292490A5060}"/>
          </ac:spMkLst>
        </pc:spChg>
        <pc:picChg chg="add mod">
          <ac:chgData name="MERIAKRI, DIANA" userId="d04a8d48-cb01-42c3-abdd-a9dd31ff1707" providerId="ADAL" clId="{FC956625-3430-4AA0-8F9D-3B24E1F5FFEB}" dt="2022-09-24T16:41:26.021" v="822" actId="1076"/>
          <ac:picMkLst>
            <pc:docMk/>
            <pc:sldMk cId="173254552" sldId="486"/>
            <ac:picMk id="4" creationId="{9CEA4562-0790-69D3-7914-993C3602C818}"/>
          </ac:picMkLst>
        </pc:picChg>
      </pc:sldChg>
      <pc:sldChg chg="new del">
        <pc:chgData name="MERIAKRI, DIANA" userId="d04a8d48-cb01-42c3-abdd-a9dd31ff1707" providerId="ADAL" clId="{FC956625-3430-4AA0-8F9D-3B24E1F5FFEB}" dt="2022-09-24T16:32:49.031" v="365" actId="2696"/>
        <pc:sldMkLst>
          <pc:docMk/>
          <pc:sldMk cId="2174863339" sldId="486"/>
        </pc:sldMkLst>
      </pc:sldChg>
    </pc:docChg>
  </pc:docChgLst>
  <pc:docChgLst>
    <pc:chgData name="신희수" userId="S::heeesus_knu.ac.kr#ext#@mathworks.onmicrosoft.com::82cff017-b2e7-4abf-aa7e-c4a5e6ddce40" providerId="AD" clId="Web-{D3C8C9EF-02BA-28DF-28AB-89AA2CA265DD}"/>
    <pc:docChg chg="modSld">
      <pc:chgData name="신희수" userId="S::heeesus_knu.ac.kr#ext#@mathworks.onmicrosoft.com::82cff017-b2e7-4abf-aa7e-c4a5e6ddce40" providerId="AD" clId="Web-{D3C8C9EF-02BA-28DF-28AB-89AA2CA265DD}" dt="2023-07-13T03:53:44.750" v="1" actId="1076"/>
      <pc:docMkLst>
        <pc:docMk/>
      </pc:docMkLst>
      <pc:sldChg chg="modSp">
        <pc:chgData name="신희수" userId="S::heeesus_knu.ac.kr#ext#@mathworks.onmicrosoft.com::82cff017-b2e7-4abf-aa7e-c4a5e6ddce40" providerId="AD" clId="Web-{D3C8C9EF-02BA-28DF-28AB-89AA2CA265DD}" dt="2023-07-13T03:53:44.750" v="1" actId="1076"/>
        <pc:sldMkLst>
          <pc:docMk/>
          <pc:sldMk cId="2796001156" sldId="298"/>
        </pc:sldMkLst>
        <pc:picChg chg="mod">
          <ac:chgData name="신희수" userId="S::heeesus_knu.ac.kr#ext#@mathworks.onmicrosoft.com::82cff017-b2e7-4abf-aa7e-c4a5e6ddce40" providerId="AD" clId="Web-{D3C8C9EF-02BA-28DF-28AB-89AA2CA265DD}" dt="2023-07-13T03:53:44.750" v="1" actId="1076"/>
          <ac:picMkLst>
            <pc:docMk/>
            <pc:sldMk cId="2796001156" sldId="298"/>
            <ac:picMk id="4" creationId="{540A3DAC-4616-47F1-A3DE-0E65AE9B0753}"/>
          </ac:picMkLst>
        </pc:picChg>
      </pc:sldChg>
    </pc:docChg>
  </pc:docChgLst>
  <pc:docChgLst>
    <pc:chgData name="Naina Vaidya" userId="S::eeynv2_nottingham.ac.uk#ext#@mathworks.onmicrosoft.com::6c128e47-6536-4cb0-a0f2-db8018a599c1" providerId="AD" clId="Web-{0C1F0299-D0C2-973E-8B59-D430FDAFB7AF}"/>
    <pc:docChg chg="delSld modSld">
      <pc:chgData name="Naina Vaidya" userId="S::eeynv2_nottingham.ac.uk#ext#@mathworks.onmicrosoft.com::6c128e47-6536-4cb0-a0f2-db8018a599c1" providerId="AD" clId="Web-{0C1F0299-D0C2-973E-8B59-D430FDAFB7AF}" dt="2022-11-01T23:32:07.806" v="14" actId="20577"/>
      <pc:docMkLst>
        <pc:docMk/>
      </pc:docMkLst>
      <pc:sldChg chg="modSp">
        <pc:chgData name="Naina Vaidya" userId="S::eeynv2_nottingham.ac.uk#ext#@mathworks.onmicrosoft.com::6c128e47-6536-4cb0-a0f2-db8018a599c1" providerId="AD" clId="Web-{0C1F0299-D0C2-973E-8B59-D430FDAFB7AF}" dt="2022-11-01T23:31:05.726" v="11" actId="20577"/>
        <pc:sldMkLst>
          <pc:docMk/>
          <pc:sldMk cId="2162693352" sldId="276"/>
        </pc:sldMkLst>
        <pc:spChg chg="mod">
          <ac:chgData name="Naina Vaidya" userId="S::eeynv2_nottingham.ac.uk#ext#@mathworks.onmicrosoft.com::6c128e47-6536-4cb0-a0f2-db8018a599c1" providerId="AD" clId="Web-{0C1F0299-D0C2-973E-8B59-D430FDAFB7AF}" dt="2022-11-01T23:31:05.726" v="11" actId="20577"/>
          <ac:spMkLst>
            <pc:docMk/>
            <pc:sldMk cId="2162693352" sldId="276"/>
            <ac:spMk id="2" creationId="{00000000-0000-0000-0000-000000000000}"/>
          </ac:spMkLst>
        </pc:spChg>
      </pc:sldChg>
      <pc:sldChg chg="modSp">
        <pc:chgData name="Naina Vaidya" userId="S::eeynv2_nottingham.ac.uk#ext#@mathworks.onmicrosoft.com::6c128e47-6536-4cb0-a0f2-db8018a599c1" providerId="AD" clId="Web-{0C1F0299-D0C2-973E-8B59-D430FDAFB7AF}" dt="2022-11-01T23:32:07.806" v="14" actId="20577"/>
        <pc:sldMkLst>
          <pc:docMk/>
          <pc:sldMk cId="2860195686" sldId="296"/>
        </pc:sldMkLst>
        <pc:spChg chg="mod">
          <ac:chgData name="Naina Vaidya" userId="S::eeynv2_nottingham.ac.uk#ext#@mathworks.onmicrosoft.com::6c128e47-6536-4cb0-a0f2-db8018a599c1" providerId="AD" clId="Web-{0C1F0299-D0C2-973E-8B59-D430FDAFB7AF}" dt="2022-11-01T23:32:07.806" v="14" actId="20577"/>
          <ac:spMkLst>
            <pc:docMk/>
            <pc:sldMk cId="2860195686" sldId="296"/>
            <ac:spMk id="6" creationId="{3B87208A-DAB1-456C-A03E-BA988AB92A90}"/>
          </ac:spMkLst>
        </pc:spChg>
      </pc:sldChg>
      <pc:sldChg chg="del">
        <pc:chgData name="Naina Vaidya" userId="S::eeynv2_nottingham.ac.uk#ext#@mathworks.onmicrosoft.com::6c128e47-6536-4cb0-a0f2-db8018a599c1" providerId="AD" clId="Web-{0C1F0299-D0C2-973E-8B59-D430FDAFB7AF}" dt="2022-11-01T23:31:57.087" v="12"/>
        <pc:sldMkLst>
          <pc:docMk/>
          <pc:sldMk cId="1974146417" sldId="300"/>
        </pc:sldMkLst>
      </pc:sldChg>
    </pc:docChg>
  </pc:docChgLst>
  <pc:docChgLst>
    <pc:chgData name="Naina Vaidya" userId="S::eeynv2_nottingham.ac.uk#ext#@mathworks.onmicrosoft.com::6c128e47-6536-4cb0-a0f2-db8018a599c1" providerId="AD" clId="Web-{85A752C6-DB6A-A89F-8354-C1B290B1D689}"/>
    <pc:docChg chg="delSld modSld">
      <pc:chgData name="Naina Vaidya" userId="S::eeynv2_nottingham.ac.uk#ext#@mathworks.onmicrosoft.com::6c128e47-6536-4cb0-a0f2-db8018a599c1" providerId="AD" clId="Web-{85A752C6-DB6A-A89F-8354-C1B290B1D689}" dt="2022-11-02T13:01:01.220" v="3"/>
      <pc:docMkLst>
        <pc:docMk/>
      </pc:docMkLst>
      <pc:sldChg chg="delSp">
        <pc:chgData name="Naina Vaidya" userId="S::eeynv2_nottingham.ac.uk#ext#@mathworks.onmicrosoft.com::6c128e47-6536-4cb0-a0f2-db8018a599c1" providerId="AD" clId="Web-{85A752C6-DB6A-A89F-8354-C1B290B1D689}" dt="2022-11-02T13:01:01.220" v="3"/>
        <pc:sldMkLst>
          <pc:docMk/>
          <pc:sldMk cId="2162693352" sldId="276"/>
        </pc:sldMkLst>
        <pc:picChg chg="del">
          <ac:chgData name="Naina Vaidya" userId="S::eeynv2_nottingham.ac.uk#ext#@mathworks.onmicrosoft.com::6c128e47-6536-4cb0-a0f2-db8018a599c1" providerId="AD" clId="Web-{85A752C6-DB6A-A89F-8354-C1B290B1D689}" dt="2022-11-02T13:01:01.220" v="3"/>
          <ac:picMkLst>
            <pc:docMk/>
            <pc:sldMk cId="2162693352" sldId="276"/>
            <ac:picMk id="6" creationId="{0AE00596-84A1-ED15-F1FD-17BFA842537F}"/>
          </ac:picMkLst>
        </pc:picChg>
      </pc:sldChg>
      <pc:sldChg chg="del">
        <pc:chgData name="Naina Vaidya" userId="S::eeynv2_nottingham.ac.uk#ext#@mathworks.onmicrosoft.com::6c128e47-6536-4cb0-a0f2-db8018a599c1" providerId="AD" clId="Web-{85A752C6-DB6A-A89F-8354-C1B290B1D689}" dt="2022-11-02T13:00:15.874" v="2"/>
        <pc:sldMkLst>
          <pc:docMk/>
          <pc:sldMk cId="441996093" sldId="294"/>
        </pc:sldMkLst>
      </pc:sldChg>
      <pc:sldChg chg="modSp">
        <pc:chgData name="Naina Vaidya" userId="S::eeynv2_nottingham.ac.uk#ext#@mathworks.onmicrosoft.com::6c128e47-6536-4cb0-a0f2-db8018a599c1" providerId="AD" clId="Web-{85A752C6-DB6A-A89F-8354-C1B290B1D689}" dt="2022-11-02T12:59:57.295" v="1" actId="20577"/>
        <pc:sldMkLst>
          <pc:docMk/>
          <pc:sldMk cId="173254552" sldId="486"/>
        </pc:sldMkLst>
        <pc:spChg chg="mod">
          <ac:chgData name="Naina Vaidya" userId="S::eeynv2_nottingham.ac.uk#ext#@mathworks.onmicrosoft.com::6c128e47-6536-4cb0-a0f2-db8018a599c1" providerId="AD" clId="Web-{85A752C6-DB6A-A89F-8354-C1B290B1D689}" dt="2022-11-02T12:59:57.295" v="1" actId="20577"/>
          <ac:spMkLst>
            <pc:docMk/>
            <pc:sldMk cId="173254552" sldId="486"/>
            <ac:spMk id="3" creationId="{B6096036-C254-2E0C-DD9A-4292490A5060}"/>
          </ac:spMkLst>
        </pc:spChg>
      </pc:sldChg>
    </pc:docChg>
  </pc:docChgLst>
  <pc:docChgLst>
    <pc:chgData name="Ulas Gunes" userId="S::ulas.gunes_tuni.fi#ext#@mathworks.onmicrosoft.com::ddc05e69-7f98-4537-b3ed-324fe6bf0fc3" providerId="AD" clId="Web-{80B38B05-70C7-0E37-F817-E51AF688C062}"/>
    <pc:docChg chg="addSld delSld">
      <pc:chgData name="Ulas Gunes" userId="S::ulas.gunes_tuni.fi#ext#@mathworks.onmicrosoft.com::ddc05e69-7f98-4537-b3ed-324fe6bf0fc3" providerId="AD" clId="Web-{80B38B05-70C7-0E37-F817-E51AF688C062}" dt="2022-11-11T13:38:10.482" v="1"/>
      <pc:docMkLst>
        <pc:docMk/>
      </pc:docMkLst>
      <pc:sldChg chg="add del">
        <pc:chgData name="Ulas Gunes" userId="S::ulas.gunes_tuni.fi#ext#@mathworks.onmicrosoft.com::ddc05e69-7f98-4537-b3ed-324fe6bf0fc3" providerId="AD" clId="Web-{80B38B05-70C7-0E37-F817-E51AF688C062}" dt="2022-11-11T13:38:10.482" v="1"/>
        <pc:sldMkLst>
          <pc:docMk/>
          <pc:sldMk cId="2860195686" sldId="29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7/12/2023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215365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7/12/2023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174408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 total, MATLAB is used in over 20 industries, from aerospace and automotive, to biotech, energy production, financial services, medical devices, and railway systems.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What about the companies that use MATLAB? Let’s take a look at some of the key companies that use MATLAB and see if you recognize any.</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32503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Millions of engineers and scientists worldwide use MATLAB and Simulink. In fact, there are over 4 million users of our products in 185 countries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Our software is used at over 100,000 businesses, governments, and universities around the world</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And all of the top automotive and aerospace companies use our products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Knowing MATLAB is a game changer when looking for a job as former SVP of Google will tell you.</a:t>
            </a:r>
          </a:p>
          <a:p>
            <a:pPr marL="0" indent="0">
              <a:buFont typeface="Arial" panose="020B0604020202020204" pitchFamily="34" charset="0"/>
              <a:buNone/>
            </a:pPr>
            <a:r>
              <a:rPr lang="en-US" sz="1200" kern="1200" dirty="0">
                <a:solidFill>
                  <a:schemeClr val="tx1"/>
                </a:solidFill>
                <a:effectLst/>
                <a:latin typeface="+mn-lt"/>
                <a:ea typeface="+mn-ea"/>
                <a:cs typeface="+mn-cs"/>
              </a:rPr>
              <a:t>Now that we know what MATLAB is for and where it’s used let’s take a look at how people are using MATLAB to advance the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76823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1" kern="1200" dirty="0">
                <a:solidFill>
                  <a:schemeClr val="tx1"/>
                </a:solidFill>
                <a:latin typeface="+mn-lt"/>
                <a:ea typeface="+mn-ea"/>
                <a:cs typeface="+mn-cs"/>
              </a:rPr>
              <a:t>Industries:</a:t>
            </a:r>
            <a:r>
              <a:rPr lang="en-US" sz="700" b="1" kern="1200" baseline="0" dirty="0">
                <a:solidFill>
                  <a:schemeClr val="tx1"/>
                </a:solidFill>
                <a:latin typeface="+mn-lt"/>
                <a:ea typeface="+mn-ea"/>
                <a:cs typeface="+mn-cs"/>
              </a:rPr>
              <a:t> </a:t>
            </a:r>
            <a:r>
              <a:rPr lang="en-US" sz="1200" kern="1200" dirty="0">
                <a:solidFill>
                  <a:schemeClr val="tx1"/>
                </a:solidFill>
                <a:effectLst/>
                <a:latin typeface="+mn-lt"/>
                <a:ea typeface="+mn-ea"/>
                <a:cs typeface="+mn-cs"/>
              </a:rPr>
              <a:t>Medical devices</a:t>
            </a:r>
            <a:endParaRPr lang="en-US" sz="7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b="1" kern="1200" dirty="0">
                <a:solidFill>
                  <a:schemeClr val="tx1"/>
                </a:solidFill>
                <a:latin typeface="+mn-lt"/>
                <a:ea typeface="+mn-ea"/>
                <a:cs typeface="+mn-cs"/>
              </a:rPr>
              <a:t>Application Areas: </a:t>
            </a:r>
            <a:r>
              <a:rPr lang="en-GB" sz="1200" kern="1200" dirty="0">
                <a:solidFill>
                  <a:schemeClr val="tx1"/>
                </a:solidFill>
                <a:effectLst/>
                <a:latin typeface="+mn-lt"/>
                <a:ea typeface="+mn-ea"/>
                <a:cs typeface="+mn-cs"/>
              </a:rPr>
              <a:t>Embedded systems, Control systems, Mechatronics, Robotics</a:t>
            </a:r>
            <a:endParaRPr lang="en-US" sz="700" b="1"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b="1" kern="1200" dirty="0">
                <a:solidFill>
                  <a:schemeClr val="tx1"/>
                </a:solidFill>
                <a:latin typeface="+mn-lt"/>
                <a:ea typeface="+mn-ea"/>
                <a:cs typeface="+mn-cs"/>
              </a:rPr>
              <a:t>Capabilities</a:t>
            </a:r>
            <a:r>
              <a:rPr lang="en-US" sz="700" b="0" kern="1200" dirty="0">
                <a:solidFill>
                  <a:schemeClr val="tx1"/>
                </a:solidFill>
                <a:latin typeface="+mn-lt"/>
                <a:ea typeface="+mn-ea"/>
                <a:cs typeface="+mn-cs"/>
              </a:rPr>
              <a:t>: </a:t>
            </a:r>
            <a:r>
              <a:rPr lang="en-US" sz="1200" b="0" i="0" kern="1200" dirty="0">
                <a:solidFill>
                  <a:schemeClr val="tx1"/>
                </a:solidFill>
                <a:effectLst/>
                <a:latin typeface="+mn-lt"/>
                <a:ea typeface="+mn-ea"/>
                <a:cs typeface="+mn-cs"/>
              </a:rPr>
              <a:t>Mathematical modeling, </a:t>
            </a:r>
            <a:r>
              <a:rPr lang="en-GB" sz="1200" kern="1200" dirty="0">
                <a:solidFill>
                  <a:schemeClr val="tx1"/>
                </a:solidFill>
                <a:effectLst/>
                <a:latin typeface="+mn-lt"/>
                <a:ea typeface="+mn-ea"/>
                <a:cs typeface="+mn-cs"/>
              </a:rPr>
              <a:t>Algorithm development, </a:t>
            </a:r>
            <a:r>
              <a:rPr lang="en-US" sz="1200" b="0" i="0" kern="1200" dirty="0">
                <a:solidFill>
                  <a:schemeClr val="tx1"/>
                </a:solidFill>
                <a:effectLst/>
                <a:latin typeface="+mn-lt"/>
                <a:ea typeface="+mn-ea"/>
                <a:cs typeface="+mn-cs"/>
              </a:rPr>
              <a:t>Data analysis, </a:t>
            </a:r>
            <a:r>
              <a:rPr lang="en-GB" sz="1200" kern="1200" dirty="0">
                <a:solidFill>
                  <a:schemeClr val="tx1"/>
                </a:solidFill>
                <a:effectLst/>
                <a:latin typeface="+mn-lt"/>
                <a:ea typeface="+mn-ea"/>
                <a:cs typeface="+mn-cs"/>
              </a:rPr>
              <a:t>System design and simulation, Rapid prototyping</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b="1" kern="1200" dirty="0">
                <a:solidFill>
                  <a:schemeClr val="tx1"/>
                </a:solidFill>
                <a:latin typeface="+mn-lt"/>
                <a:ea typeface="+mn-ea"/>
                <a:cs typeface="+mn-cs"/>
              </a:rPr>
              <a:t>Products Used: </a:t>
            </a:r>
            <a:r>
              <a:rPr lang="en-US" sz="1200" kern="1200" dirty="0">
                <a:solidFill>
                  <a:schemeClr val="tx1"/>
                </a:solidFill>
                <a:effectLst/>
                <a:latin typeface="+mn-lt"/>
                <a:ea typeface="+mn-ea"/>
                <a:cs typeface="+mn-cs"/>
              </a:rPr>
              <a:t>MATLAB, Simulink, </a:t>
            </a:r>
            <a:r>
              <a:rPr lang="en-US" sz="1200" b="0" i="0" kern="1200" dirty="0">
                <a:solidFill>
                  <a:schemeClr val="tx1"/>
                </a:solidFill>
                <a:effectLst/>
                <a:latin typeface="+mn-lt"/>
                <a:ea typeface="+mn-ea"/>
                <a:cs typeface="+mn-cs"/>
              </a:rPr>
              <a:t>Simulink Coder, </a:t>
            </a:r>
            <a:r>
              <a:rPr lang="en-US" sz="1200" kern="1200" dirty="0">
                <a:solidFill>
                  <a:schemeClr val="tx1"/>
                </a:solidFill>
                <a:effectLst/>
                <a:latin typeface="+mn-lt"/>
                <a:ea typeface="+mn-ea"/>
                <a:cs typeface="+mn-cs"/>
              </a:rPr>
              <a:t>Simulink Real-Time, </a:t>
            </a:r>
            <a:r>
              <a:rPr lang="en-US" sz="1200" kern="1200" dirty="0" err="1">
                <a:solidFill>
                  <a:schemeClr val="tx1"/>
                </a:solidFill>
                <a:effectLst/>
                <a:latin typeface="+mn-lt"/>
                <a:ea typeface="+mn-ea"/>
                <a:cs typeface="+mn-cs"/>
              </a:rPr>
              <a:t>Stateflow</a:t>
            </a:r>
            <a:endParaRPr lang="en-US" sz="7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700" b="1" kern="1200" dirty="0">
                <a:solidFill>
                  <a:schemeClr val="tx1"/>
                </a:solidFill>
                <a:latin typeface="+mn-lt"/>
                <a:ea typeface="+mn-ea"/>
                <a:cs typeface="+mn-cs"/>
              </a:rPr>
              <a:t>Country:</a:t>
            </a:r>
            <a:r>
              <a:rPr lang="en-US" sz="700" b="0" kern="1200" baseline="0" dirty="0">
                <a:solidFill>
                  <a:schemeClr val="tx1"/>
                </a:solidFill>
                <a:latin typeface="+mn-lt"/>
                <a:ea typeface="+mn-ea"/>
                <a:cs typeface="+mn-cs"/>
              </a:rPr>
              <a:t> The Netherlands</a:t>
            </a:r>
            <a:endParaRPr lang="en-US" sz="700" kern="1200" dirty="0">
              <a:solidFill>
                <a:schemeClr val="tx1"/>
              </a:solidFill>
              <a:latin typeface="+mn-lt"/>
              <a:ea typeface="+mn-ea"/>
              <a:cs typeface="+mn-cs"/>
            </a:endParaRPr>
          </a:p>
          <a:p>
            <a:endParaRPr lang="en-US" sz="700" b="1" kern="1200" dirty="0">
              <a:solidFill>
                <a:schemeClr val="tx1"/>
              </a:solidFill>
              <a:effectLst/>
              <a:latin typeface="+mn-lt"/>
              <a:ea typeface="+mn-ea"/>
              <a:cs typeface="+mn-cs"/>
            </a:endParaRPr>
          </a:p>
          <a:p>
            <a:r>
              <a:rPr lang="en-US" sz="1200" b="1" dirty="0" err="1"/>
              <a:t>Preceyes</a:t>
            </a:r>
            <a:r>
              <a:rPr lang="en-US" sz="1200" b="1" dirty="0"/>
              <a:t> Accelerates Development of World’s First Eye-Surgery Robot Using Model-Based Design</a:t>
            </a:r>
          </a:p>
          <a:p>
            <a:r>
              <a:rPr lang="en-US" sz="1200" b="0" i="0" kern="1200" dirty="0">
                <a:solidFill>
                  <a:schemeClr val="tx1"/>
                </a:solidFill>
                <a:effectLst/>
                <a:latin typeface="+mn-lt"/>
                <a:ea typeface="+mn-ea"/>
                <a:cs typeface="+mn-cs"/>
              </a:rPr>
              <a:t>Vitreoretinal surgeries, which are performed inside the eye, require a degree of precision and stability that is extremely difficult for the human hand to sustain. A big increase in vitreoretinal diseases, strongly correlated to the aging population, demands the development of new treatments that require even higher levels of precision. A potential new treatment for retinal vein occlusions, for example, would involve inserting a needle into a vein as thin as a human hair and holding it still for about 10 minutes—a task that would be virtually impossible for even the most skilled surgeons.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Surgeons at the John Radcliffe Hospital in Oxford, England, performed the world’s first robot-assisted vitreoretinal surgery in 2016. They used the PRECEYES Surgical System, a robotic assistant that scales the surgeon’s movements and filters hand tremors to enable unprecedented steadiness and precision.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More recently, </a:t>
            </a:r>
            <a:r>
              <a:rPr lang="en-US" sz="1200" b="0" i="0" kern="1200" dirty="0" err="1">
                <a:solidFill>
                  <a:schemeClr val="tx1"/>
                </a:solidFill>
                <a:effectLst/>
                <a:latin typeface="+mn-lt"/>
                <a:ea typeface="+mn-ea"/>
                <a:cs typeface="+mn-cs"/>
              </a:rPr>
              <a:t>Preceyes</a:t>
            </a:r>
            <a:r>
              <a:rPr lang="en-US" sz="1200" b="0" i="0" kern="1200" dirty="0">
                <a:solidFill>
                  <a:schemeClr val="tx1"/>
                </a:solidFill>
                <a:effectLst/>
                <a:latin typeface="+mn-lt"/>
                <a:ea typeface="+mn-ea"/>
                <a:cs typeface="+mn-cs"/>
              </a:rPr>
              <a:t> started clinical trials at Rotterdam Eye Hospital. They successfully integrated their newly developed distance sensor in the robot and validated the robot-sensor combination. The sensor measures the distance of an instrument from the retina inside the eye. Providing sensor-based safety and guidance, this approach promises to provide significant safety and performance benefits during demanding retinal surgery. Moreover, it will be a valuable source of data for training and evaluation. Engineers at </a:t>
            </a:r>
            <a:r>
              <a:rPr lang="en-US" sz="1200" b="0" i="0" kern="1200" dirty="0" err="1">
                <a:solidFill>
                  <a:schemeClr val="tx1"/>
                </a:solidFill>
                <a:effectLst/>
                <a:latin typeface="+mn-lt"/>
                <a:ea typeface="+mn-ea"/>
                <a:cs typeface="+mn-cs"/>
              </a:rPr>
              <a:t>Preceyes</a:t>
            </a:r>
            <a:r>
              <a:rPr lang="en-US" sz="1200" b="0" i="0" kern="1200" dirty="0">
                <a:solidFill>
                  <a:schemeClr val="tx1"/>
                </a:solidFill>
                <a:effectLst/>
                <a:latin typeface="+mn-lt"/>
                <a:ea typeface="+mn-ea"/>
                <a:cs typeface="+mn-cs"/>
              </a:rPr>
              <a:t> designed and implemented the robot’s control system using Model-Based Design with MATLAB</a:t>
            </a:r>
            <a:r>
              <a:rPr lang="en-US" sz="1200" b="0" i="0" kern="1200" baseline="300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Simulink</a:t>
            </a:r>
            <a:r>
              <a:rPr lang="en-US" sz="1200" b="0" i="0" kern="1200" baseline="300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and Simulink Real-Time™.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a lean startup, it was important for us to achieve a first release quickly without compromising safety, in order to obtain clinical feedback and to build evidence, before designing a final product,” says Maarten Beelen, cofounder and integration manager at </a:t>
            </a:r>
            <a:r>
              <a:rPr lang="en-US" sz="1200" b="0" i="0" kern="1200" dirty="0" err="1">
                <a:solidFill>
                  <a:schemeClr val="tx1"/>
                </a:solidFill>
                <a:effectLst/>
                <a:latin typeface="+mn-lt"/>
                <a:ea typeface="+mn-ea"/>
                <a:cs typeface="+mn-cs"/>
              </a:rPr>
              <a:t>Preceyes</a:t>
            </a:r>
            <a:r>
              <a:rPr lang="en-US" sz="1200" b="0" i="0" kern="1200" dirty="0">
                <a:solidFill>
                  <a:schemeClr val="tx1"/>
                </a:solidFill>
                <a:effectLst/>
                <a:latin typeface="+mn-lt"/>
                <a:ea typeface="+mn-ea"/>
                <a:cs typeface="+mn-cs"/>
              </a:rPr>
              <a:t>. “Simulink and Simulink Real-Time enabled us to rapidly design our controller, verify it, implement it on a real-time system, and test it with users. A traditional software development workflow would probably have extended our timeline considerably.”</a:t>
            </a:r>
          </a:p>
          <a:p>
            <a:endParaRPr lang="en-US" sz="700" kern="1200" dirty="0">
              <a:solidFill>
                <a:schemeClr val="tx1"/>
              </a:solidFill>
              <a:latin typeface="+mn-lt"/>
              <a:ea typeface="+mn-ea"/>
              <a:cs typeface="+mn-cs"/>
            </a:endParaRPr>
          </a:p>
          <a:p>
            <a:r>
              <a:rPr lang="en-US" sz="700" b="1" kern="1200" dirty="0">
                <a:solidFill>
                  <a:schemeClr val="tx1"/>
                </a:solidFill>
                <a:latin typeface="+mn-lt"/>
                <a:ea typeface="+mn-ea"/>
                <a:cs typeface="+mn-cs"/>
              </a:rPr>
              <a:t>Challenge</a:t>
            </a:r>
            <a:endParaRPr lang="en-US" sz="700" b="0" i="0" u="none" strike="noStrike" kern="1200" baseline="0" dirty="0">
              <a:solidFill>
                <a:schemeClr val="tx1"/>
              </a:solidFill>
              <a:latin typeface="+mn-lt"/>
              <a:ea typeface="+mn-ea"/>
              <a:cs typeface="+mn-cs"/>
            </a:endParaRPr>
          </a:p>
          <a:p>
            <a:r>
              <a:rPr lang="en-US" sz="1200" b="0" i="0" kern="1200" dirty="0" err="1">
                <a:solidFill>
                  <a:schemeClr val="tx1"/>
                </a:solidFill>
                <a:effectLst/>
                <a:latin typeface="+mn-lt"/>
                <a:ea typeface="+mn-ea"/>
                <a:cs typeface="+mn-cs"/>
              </a:rPr>
              <a:t>Preceyes</a:t>
            </a:r>
            <a:r>
              <a:rPr lang="en-US" sz="1200" b="0" i="0" kern="1200" dirty="0">
                <a:solidFill>
                  <a:schemeClr val="tx1"/>
                </a:solidFill>
                <a:effectLst/>
                <a:latin typeface="+mn-lt"/>
                <a:ea typeface="+mn-ea"/>
                <a:cs typeface="+mn-cs"/>
              </a:rPr>
              <a:t> set ambitious objectives for its surgical system. Not only would the enhanced precision make new procedures possible, it would also improve existing procedures, such as the peeling of membranes from the retina and the replacement of the eye’s fluid. In working toward these objectives, the </a:t>
            </a:r>
            <a:r>
              <a:rPr lang="en-US" sz="1200" b="0" i="0" kern="1200" dirty="0" err="1">
                <a:solidFill>
                  <a:schemeClr val="tx1"/>
                </a:solidFill>
                <a:effectLst/>
                <a:latin typeface="+mn-lt"/>
                <a:ea typeface="+mn-ea"/>
                <a:cs typeface="+mn-cs"/>
              </a:rPr>
              <a:t>Preceyes</a:t>
            </a:r>
            <a:r>
              <a:rPr lang="en-US" sz="1200" b="0" i="0" kern="1200" dirty="0">
                <a:solidFill>
                  <a:schemeClr val="tx1"/>
                </a:solidFill>
                <a:effectLst/>
                <a:latin typeface="+mn-lt"/>
                <a:ea typeface="+mn-ea"/>
                <a:cs typeface="+mn-cs"/>
              </a:rPr>
              <a:t> team had two priorities: to ensure patient safety and to produce a working clinical investigation device as efficiently as possible.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 achieve their design objectives within the development schedule and safety constraints, </a:t>
            </a:r>
            <a:r>
              <a:rPr lang="en-US" sz="1200" b="0" i="0" kern="1200" dirty="0" err="1">
                <a:solidFill>
                  <a:schemeClr val="tx1"/>
                </a:solidFill>
                <a:effectLst/>
                <a:latin typeface="+mn-lt"/>
                <a:ea typeface="+mn-ea"/>
                <a:cs typeface="+mn-cs"/>
              </a:rPr>
              <a:t>Preceyes</a:t>
            </a:r>
            <a:r>
              <a:rPr lang="en-US" sz="1200" b="0" i="0" kern="1200" dirty="0">
                <a:solidFill>
                  <a:schemeClr val="tx1"/>
                </a:solidFill>
                <a:effectLst/>
                <a:latin typeface="+mn-lt"/>
                <a:ea typeface="+mn-ea"/>
                <a:cs typeface="+mn-cs"/>
              </a:rPr>
              <a:t> engineers needed to take advantage of modeling and simulation technology that had been used in other safety-critical applications across multiple industries. Specifically, they needed to model complex control logic and then perform functional verification of their design, first via simulation and then via real-time tests on the actual robot. In addition to real-time control software, the team needed to develop a non-real-time application with an interface running on a PC that physicians could use to configure settings before and during surgical procedures.</a:t>
            </a:r>
          </a:p>
          <a:p>
            <a:endParaRPr lang="en-US" sz="700" kern="1200" dirty="0">
              <a:solidFill>
                <a:schemeClr val="tx1"/>
              </a:solidFill>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700" i="1" kern="1200" dirty="0">
                <a:solidFill>
                  <a:schemeClr val="tx1"/>
                </a:solidFill>
                <a:latin typeface="+mn-lt"/>
                <a:ea typeface="+mn-ea"/>
                <a:cs typeface="+mn-cs"/>
              </a:rPr>
              <a:t>“</a:t>
            </a:r>
            <a:r>
              <a:rPr lang="en-US" sz="1200" i="1" dirty="0">
                <a:solidFill>
                  <a:schemeClr val="tx2"/>
                </a:solidFill>
              </a:rPr>
              <a:t>MATLAB and Simulink provided a single platform that supported our complete workflow and all the components and protocols we needed for our robotic system. That enabled us to quickly develop a safe, real-time device, ready for clinical investigation</a:t>
            </a:r>
            <a:r>
              <a:rPr lang="en-US" sz="700" b="0" i="1" u="none" strike="noStrike" kern="1200" baseline="0" dirty="0">
                <a:solidFill>
                  <a:schemeClr val="tx1"/>
                </a:solidFill>
                <a:latin typeface="+mn-lt"/>
                <a:ea typeface="+mn-ea"/>
                <a:cs typeface="+mn-cs"/>
              </a:rPr>
              <a:t>.”</a:t>
            </a:r>
            <a:endParaRPr lang="en-US" sz="700" i="1" kern="1200" dirty="0">
              <a:solidFill>
                <a:schemeClr val="tx1"/>
              </a:solidFill>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700" b="0" i="1" kern="1200" dirty="0">
                <a:solidFill>
                  <a:schemeClr val="tx1"/>
                </a:solidFill>
                <a:latin typeface="+mn-lt"/>
                <a:ea typeface="+mn-ea"/>
                <a:cs typeface="+mn-cs"/>
              </a:rPr>
              <a:t>-</a:t>
            </a:r>
            <a:r>
              <a:rPr lang="en-US" sz="700" b="0" i="1" kern="1200" baseline="0" dirty="0">
                <a:solidFill>
                  <a:schemeClr val="tx1"/>
                </a:solidFill>
                <a:latin typeface="+mn-lt"/>
                <a:ea typeface="+mn-ea"/>
                <a:cs typeface="+mn-cs"/>
              </a:rPr>
              <a:t> </a:t>
            </a:r>
            <a:r>
              <a:rPr lang="en-US" sz="1200" i="1" dirty="0">
                <a:solidFill>
                  <a:schemeClr val="tx2"/>
                </a:solidFill>
              </a:rPr>
              <a:t>Maarten Beelen, </a:t>
            </a:r>
            <a:r>
              <a:rPr lang="en-US" sz="1200" i="1" dirty="0" err="1">
                <a:solidFill>
                  <a:schemeClr val="tx2"/>
                </a:solidFill>
              </a:rPr>
              <a:t>Preceyes</a:t>
            </a:r>
            <a:endParaRPr lang="en-US" sz="700"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700" b="0" i="1" kern="1200" dirty="0">
              <a:solidFill>
                <a:schemeClr val="tx1"/>
              </a:solidFill>
              <a:latin typeface="+mn-lt"/>
              <a:ea typeface="+mn-ea"/>
              <a:cs typeface="+mn-cs"/>
            </a:endParaRPr>
          </a:p>
          <a:p>
            <a:r>
              <a:rPr lang="en-US" sz="700" b="1" kern="1200" dirty="0">
                <a:solidFill>
                  <a:schemeClr val="tx1"/>
                </a:solidFill>
                <a:latin typeface="+mn-lt"/>
                <a:ea typeface="+mn-ea"/>
                <a:cs typeface="+mn-cs"/>
              </a:rPr>
              <a:t>Solution</a:t>
            </a:r>
            <a:endParaRPr lang="en-US" sz="700" b="0" i="0" u="none" strike="noStrike" kern="1200" baseline="0" dirty="0">
              <a:solidFill>
                <a:schemeClr val="tx1"/>
              </a:solidFill>
              <a:latin typeface="+mn-lt"/>
              <a:ea typeface="+mn-ea"/>
              <a:cs typeface="+mn-cs"/>
            </a:endParaRPr>
          </a:p>
          <a:p>
            <a:r>
              <a:rPr lang="en-US" sz="1200" b="0" i="0" kern="1200" dirty="0" err="1">
                <a:solidFill>
                  <a:schemeClr val="tx1"/>
                </a:solidFill>
                <a:effectLst/>
                <a:latin typeface="+mn-lt"/>
                <a:ea typeface="+mn-ea"/>
                <a:cs typeface="+mn-cs"/>
              </a:rPr>
              <a:t>Preceyes</a:t>
            </a:r>
            <a:r>
              <a:rPr lang="en-US" sz="1200" b="0" i="0" kern="1200" dirty="0">
                <a:solidFill>
                  <a:schemeClr val="tx1"/>
                </a:solidFill>
                <a:effectLst/>
                <a:latin typeface="+mn-lt"/>
                <a:ea typeface="+mn-ea"/>
                <a:cs typeface="+mn-cs"/>
              </a:rPr>
              <a:t> used Model-Based Design with MATLAB, Simulink, and Simulink Real-Time to accelerate the development of a real-time control system for its PRECEYES Surgical System.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While constructing a basic model of the robot’s kinematics and dynamics, </a:t>
            </a:r>
            <a:r>
              <a:rPr lang="en-US" sz="1200" b="0" i="0" kern="1200" dirty="0" err="1">
                <a:solidFill>
                  <a:schemeClr val="tx1"/>
                </a:solidFill>
                <a:effectLst/>
                <a:latin typeface="+mn-lt"/>
                <a:ea typeface="+mn-ea"/>
                <a:cs typeface="+mn-cs"/>
              </a:rPr>
              <a:t>Preceyes</a:t>
            </a:r>
            <a:r>
              <a:rPr lang="en-US" sz="1200" b="0" i="0" kern="1200" dirty="0">
                <a:solidFill>
                  <a:schemeClr val="tx1"/>
                </a:solidFill>
                <a:effectLst/>
                <a:latin typeface="+mn-lt"/>
                <a:ea typeface="+mn-ea"/>
                <a:cs typeface="+mn-cs"/>
              </a:rPr>
              <a:t> engineers conducted system identification tests in which they used Simulink Real-Time to produce excitation signals for the robot’s 11 electromotors and then measured the responses across each of its 11 degrees of freedom.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After analyzing and fitting the measurement data in MATLAB, they used the results to develop a Simulink plant model that described how the robot moved in response to applied forces.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team developed a controller model that processes input from the system’s joystick and approximately 60 sensors—including optical and magnetic encoders—and generates the necessary motor signals to move the tool tip in response to the surgeon’s movements. Within this model, they incorporated </a:t>
            </a:r>
            <a:r>
              <a:rPr lang="en-US" sz="1200" b="0" i="0" kern="1200" dirty="0" err="1">
                <a:solidFill>
                  <a:schemeClr val="tx1"/>
                </a:solidFill>
                <a:effectLst/>
                <a:latin typeface="+mn-lt"/>
                <a:ea typeface="+mn-ea"/>
                <a:cs typeface="+mn-cs"/>
              </a:rPr>
              <a:t>EtherCAT</a:t>
            </a:r>
            <a:r>
              <a:rPr lang="en-US" sz="1200" b="0" i="0" kern="1200" dirty="0">
                <a:solidFill>
                  <a:schemeClr val="tx1"/>
                </a:solidFill>
                <a:effectLst/>
                <a:latin typeface="+mn-lt"/>
                <a:ea typeface="+mn-ea"/>
                <a:cs typeface="+mn-cs"/>
              </a:rPr>
              <a:t> blocks from Simulink Real-Time to interface with nodes on the robot’s </a:t>
            </a:r>
            <a:r>
              <a:rPr lang="en-US" sz="1200" b="0" i="0" kern="1200" dirty="0" err="1">
                <a:solidFill>
                  <a:schemeClr val="tx1"/>
                </a:solidFill>
                <a:effectLst/>
                <a:latin typeface="+mn-lt"/>
                <a:ea typeface="+mn-ea"/>
                <a:cs typeface="+mn-cs"/>
              </a:rPr>
              <a:t>EtherCAT</a:t>
            </a:r>
            <a:r>
              <a:rPr lang="en-US" sz="1200" b="0" i="0" kern="1200" dirty="0">
                <a:solidFill>
                  <a:schemeClr val="tx1"/>
                </a:solidFill>
                <a:effectLst/>
                <a:latin typeface="+mn-lt"/>
                <a:ea typeface="+mn-ea"/>
                <a:cs typeface="+mn-cs"/>
              </a:rPr>
              <a:t> network.</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Using </a:t>
            </a:r>
            <a:r>
              <a:rPr lang="en-US" sz="1200" b="0" i="0" kern="1200" dirty="0" err="1">
                <a:solidFill>
                  <a:schemeClr val="tx1"/>
                </a:solidFill>
                <a:effectLst/>
                <a:latin typeface="+mn-lt"/>
                <a:ea typeface="+mn-ea"/>
                <a:cs typeface="+mn-cs"/>
              </a:rPr>
              <a:t>Stateflow</a:t>
            </a:r>
            <a:r>
              <a:rPr lang="en-US" sz="1200" b="0" i="0" kern="1200" baseline="300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the team modeled sequential logic for the system’s various operating modes, which include calibration, initialization, and self-verification.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After verifying the basic operation of the controller and control logic through simulation, the engineers generated code from their model using Simulink Coder™ and deployed the compiled code to a real-time target computer running Simulink Real-Time. This computer was connected to the robot’s sensors and motors via the </a:t>
            </a:r>
            <a:r>
              <a:rPr lang="en-US" sz="1200" b="0" i="0" kern="1200" dirty="0" err="1">
                <a:solidFill>
                  <a:schemeClr val="tx1"/>
                </a:solidFill>
                <a:effectLst/>
                <a:latin typeface="+mn-lt"/>
                <a:ea typeface="+mn-ea"/>
                <a:cs typeface="+mn-cs"/>
              </a:rPr>
              <a:t>EtherCAT</a:t>
            </a:r>
            <a:r>
              <a:rPr lang="en-US" sz="1200" b="0" i="0" kern="1200" dirty="0">
                <a:solidFill>
                  <a:schemeClr val="tx1"/>
                </a:solidFill>
                <a:effectLst/>
                <a:latin typeface="+mn-lt"/>
                <a:ea typeface="+mn-ea"/>
                <a:cs typeface="+mn-cs"/>
              </a:rPr>
              <a:t> network.</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 refine and enhance the controller, the team made improvements to the model, checked them via simulation, and then tested them on the actual robot using the Simulink Real-Time setup.</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engineers used GUIDE, a MATLAB UI development tool, to develop the touch-screen application software that surgeons use to change surgical settings and receive visual and acoustic feedback during surgery.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safety and efficacy of the PRECEYES Surgical System has been demonstrated in 14 surgical procedures. Additional demonstrations are planned at top surgical sites, including a two-year collaboration with Rotterdam Eye Hospital. The company is also working on CE registration and the next generation for volume production.</a:t>
            </a:r>
          </a:p>
          <a:p>
            <a:pPr fontAlgn="base"/>
            <a:endParaRPr lang="en-US" sz="700" kern="1200" dirty="0">
              <a:solidFill>
                <a:schemeClr val="tx1"/>
              </a:solidFill>
              <a:latin typeface="+mn-lt"/>
              <a:ea typeface="+mn-ea"/>
              <a:cs typeface="+mn-cs"/>
            </a:endParaRPr>
          </a:p>
          <a:p>
            <a:r>
              <a:rPr lang="en-US" sz="700" b="1" kern="1200" dirty="0">
                <a:solidFill>
                  <a:schemeClr val="tx1"/>
                </a:solidFill>
                <a:latin typeface="+mn-lt"/>
                <a:ea typeface="+mn-ea"/>
                <a:cs typeface="+mn-cs"/>
              </a:rPr>
              <a:t>Results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1200" dirty="0">
                <a:solidFill>
                  <a:schemeClr val="tx1"/>
                </a:solidFill>
                <a:latin typeface="+mn-lt"/>
                <a:ea typeface="+mn-ea"/>
                <a:cs typeface="+mn-cs"/>
              </a:rPr>
              <a:t>■ </a:t>
            </a:r>
            <a:r>
              <a:rPr lang="en-US" sz="1200" b="1" i="0" kern="1200" dirty="0">
                <a:solidFill>
                  <a:schemeClr val="tx1"/>
                </a:solidFill>
                <a:effectLst/>
                <a:latin typeface="+mn-lt"/>
                <a:ea typeface="+mn-ea"/>
                <a:cs typeface="+mn-cs"/>
              </a:rPr>
              <a:t>Core controller developed by one engineer. </a:t>
            </a:r>
            <a:r>
              <a:rPr lang="en-US" sz="1200" b="0" i="0" kern="1200" dirty="0">
                <a:solidFill>
                  <a:schemeClr val="tx1"/>
                </a:solidFill>
                <a:effectLst/>
                <a:latin typeface="+mn-lt"/>
                <a:ea typeface="+mn-ea"/>
                <a:cs typeface="+mn-cs"/>
              </a:rPr>
              <a:t>“With MATLAB and Simulink, I did not have to program a low-level architecture for the controller by myself. As the sole software engineer developing the first release, that was a huge advantage—in fact, I doubt if a single engineer could have done the work otherwise,” says Beelen. “The software was extensively reviewed by consultants, which was quite easy because of the readability, requirement traceability, and report generation capabilities in Simulink products.</a:t>
            </a:r>
            <a:r>
              <a:rPr lang="en-GB" sz="1200" kern="1200" dirty="0">
                <a:solidFill>
                  <a:schemeClr val="tx1"/>
                </a:solidFill>
                <a:effectLst/>
                <a:latin typeface="+mn-lt"/>
                <a:ea typeface="+mn-ea"/>
                <a:cs typeface="+mn-cs"/>
              </a:rPr>
              <a:t>”  </a:t>
            </a:r>
            <a:r>
              <a:rPr lang="en-US" sz="700" b="0" i="0" u="none" strike="noStrike" kern="1200" baseline="0" dirty="0">
                <a:solidFill>
                  <a:schemeClr val="tx1"/>
                </a:solidFill>
                <a:latin typeface="+mn-lt"/>
                <a:ea typeface="+mn-ea"/>
                <a:cs typeface="+mn-cs"/>
              </a:rPr>
              <a:t> </a:t>
            </a:r>
            <a:endParaRPr lang="en-US" sz="700" kern="1200" dirty="0">
              <a:solidFill>
                <a:schemeClr val="tx1"/>
              </a:solidFill>
              <a:latin typeface="+mn-lt"/>
              <a:ea typeface="+mn-ea"/>
              <a:cs typeface="+mn-cs"/>
            </a:endParaRPr>
          </a:p>
          <a:p>
            <a:endParaRPr lang="en-US" sz="70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dirty="0">
                <a:solidFill>
                  <a:schemeClr val="tx1"/>
                </a:solidFill>
                <a:latin typeface="+mn-lt"/>
                <a:ea typeface="+mn-ea"/>
                <a:cs typeface="+mn-cs"/>
              </a:rPr>
              <a:t>■ </a:t>
            </a:r>
            <a:r>
              <a:rPr lang="en-US" sz="1200" b="1" i="0" kern="1200" dirty="0">
                <a:solidFill>
                  <a:schemeClr val="tx1"/>
                </a:solidFill>
                <a:effectLst/>
                <a:latin typeface="+mn-lt"/>
                <a:ea typeface="+mn-ea"/>
                <a:cs typeface="+mn-cs"/>
              </a:rPr>
              <a:t>Patient safety assured. </a:t>
            </a:r>
            <a:r>
              <a:rPr lang="en-US" sz="1200" b="0" i="0" kern="1200" dirty="0">
                <a:solidFill>
                  <a:schemeClr val="tx1"/>
                </a:solidFill>
                <a:effectLst/>
                <a:latin typeface="+mn-lt"/>
                <a:ea typeface="+mn-ea"/>
                <a:cs typeface="+mn-cs"/>
              </a:rPr>
              <a:t>“I always said I would not bring a device to market unless I was fully confident using it on myself or on a loved one,” notes Beelen. “With the safety mechanisms we had implemented in Simulink, I was 100% comfortable that there would be no problems with the software</a:t>
            </a:r>
            <a:r>
              <a:rPr lang="en-US" sz="700" kern="1200" dirty="0">
                <a:solidFill>
                  <a:schemeClr val="tx1"/>
                </a:solidFill>
                <a:effectLst/>
                <a:latin typeface="+mn-lt"/>
                <a:ea typeface="+mn-ea"/>
                <a:cs typeface="+mn-cs"/>
              </a:rPr>
              <a:t>.”</a:t>
            </a:r>
            <a:endParaRPr lang="en-US" sz="700" kern="1200" dirty="0">
              <a:solidFill>
                <a:schemeClr val="tx1"/>
              </a:solidFill>
              <a:latin typeface="+mn-lt"/>
              <a:ea typeface="+mn-ea"/>
              <a:cs typeface="+mn-cs"/>
            </a:endParaRPr>
          </a:p>
          <a:p>
            <a:endParaRPr lang="en-US" sz="70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dirty="0">
                <a:solidFill>
                  <a:schemeClr val="tx1"/>
                </a:solidFill>
                <a:latin typeface="+mn-lt"/>
                <a:ea typeface="+mn-ea"/>
                <a:cs typeface="+mn-cs"/>
              </a:rPr>
              <a:t>■ </a:t>
            </a:r>
            <a:r>
              <a:rPr lang="en-US" sz="1200" b="1" i="0" kern="1200" dirty="0">
                <a:solidFill>
                  <a:schemeClr val="tx1"/>
                </a:solidFill>
                <a:effectLst/>
                <a:latin typeface="+mn-lt"/>
                <a:ea typeface="+mn-ea"/>
                <a:cs typeface="+mn-cs"/>
              </a:rPr>
              <a:t>Road map to industrialization set. </a:t>
            </a:r>
            <a:r>
              <a:rPr lang="en-US" sz="1200" b="0" i="0" kern="1200" dirty="0">
                <a:solidFill>
                  <a:schemeClr val="tx1"/>
                </a:solidFill>
                <a:effectLst/>
                <a:latin typeface="+mn-lt"/>
                <a:ea typeface="+mn-ea"/>
                <a:cs typeface="+mn-cs"/>
              </a:rPr>
              <a:t>“For the development of the industrialized release of our system, we will save time by generating code from our existing controller model, using Embedded Coder to target an embedded processor,” says Beelen. “We will follow a more formal development and testing workflow, with improved revision control and a larger development team, using model-based testing, verification, and validation capabilities in Simulink</a:t>
            </a:r>
            <a:r>
              <a:rPr lang="en-US" sz="700" kern="1200" dirty="0">
                <a:solidFill>
                  <a:schemeClr val="tx1"/>
                </a:solidFill>
                <a:effectLst/>
                <a:latin typeface="+mn-lt"/>
                <a:ea typeface="+mn-ea"/>
                <a:cs typeface="+mn-cs"/>
              </a:rPr>
              <a:t>.”   </a:t>
            </a:r>
          </a:p>
          <a:p>
            <a:pPr fontAlgn="base"/>
            <a:endParaRPr lang="en-US" sz="1200" b="0" i="0" kern="1200" dirty="0">
              <a:solidFill>
                <a:schemeClr val="tx1"/>
              </a:solidFill>
              <a:effectLst/>
              <a:latin typeface="+mn-lt"/>
              <a:ea typeface="+mn-ea"/>
              <a:cs typeface="+mn-cs"/>
            </a:endParaRPr>
          </a:p>
          <a:p>
            <a:r>
              <a:rPr lang="en-US" sz="700" b="0" i="1" kern="1200" dirty="0">
                <a:solidFill>
                  <a:srgbClr val="154F8F"/>
                </a:solidFill>
                <a:latin typeface="+mn-lt"/>
                <a:ea typeface="+mn-ea"/>
                <a:cs typeface="+mn-cs"/>
              </a:rPr>
              <a:t>  </a:t>
            </a:r>
          </a:p>
          <a:p>
            <a:r>
              <a:rPr lang="en-US" sz="1200" b="0" i="1" kern="1200" dirty="0">
                <a:solidFill>
                  <a:schemeClr val="tx1"/>
                </a:solidFill>
                <a:effectLst/>
                <a:latin typeface="+mn-lt"/>
                <a:ea typeface="+mn-ea"/>
                <a:cs typeface="+mn-cs"/>
              </a:rPr>
              <a:t>Learn more about </a:t>
            </a:r>
            <a:r>
              <a:rPr lang="en-US" sz="1200" b="0" i="1" kern="1200" dirty="0" err="1">
                <a:solidFill>
                  <a:schemeClr val="tx1"/>
                </a:solidFill>
                <a:effectLst/>
                <a:latin typeface="+mn-lt"/>
                <a:ea typeface="+mn-ea"/>
                <a:cs typeface="+mn-cs"/>
              </a:rPr>
              <a:t>Preceyes</a:t>
            </a:r>
            <a:r>
              <a:rPr lang="en-US" sz="700" i="1" u="none" kern="1200" dirty="0">
                <a:solidFill>
                  <a:schemeClr val="tx1"/>
                </a:solidFill>
                <a:effectLst/>
                <a:latin typeface="+mn-lt"/>
                <a:ea typeface="+mn-ea"/>
                <a:cs typeface="+mn-cs"/>
              </a:rPr>
              <a:t>: www.preceyes.nl</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9</a:t>
            </a:fld>
            <a:endParaRPr lang="en-US"/>
          </a:p>
        </p:txBody>
      </p:sp>
    </p:spTree>
    <p:extLst>
      <p:ext uri="{BB962C8B-B14F-4D97-AF65-F5344CB8AC3E}">
        <p14:creationId xmlns:p14="http://schemas.microsoft.com/office/powerpoint/2010/main" val="34158594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endParaRPr lang="en-US" dirty="0"/>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endParaRPr lang="en-US" dirty="0"/>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dirty="0">
                <a:solidFill>
                  <a:schemeClr val="bg1"/>
                </a:solidFill>
                <a:latin typeface="Arial" pitchFamily="34" charset="0"/>
                <a:cs typeface="Arial" pitchFamily="34" charset="0"/>
              </a:rPr>
              <a:t>© 2021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endParaRPr lang="en-US" dirty="0"/>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7856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4106585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0853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0" i="0">
                <a:solidFill>
                  <a:schemeClr val="tx2"/>
                </a:solidFill>
              </a:defRPr>
            </a:lvl1pPr>
          </a:lstStyle>
          <a:p>
            <a:r>
              <a:rPr lang="en-US"/>
              <a:t>Click to edit Master title style</a:t>
            </a:r>
            <a:endParaRPr lang="en-US" dirty="0"/>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dirty="0"/>
              <a:t>Click to add b</a:t>
            </a:r>
            <a:r>
              <a:rPr lang="en-US" sz="1805" dirty="0">
                <a:solidFill>
                  <a:prstClr val="black"/>
                </a:solidFill>
              </a:rPr>
              <a:t>rief summary and benefits of feature (ideally three bullets)</a:t>
            </a:r>
          </a:p>
          <a:p>
            <a:pPr lvl="1"/>
            <a:r>
              <a:rPr lang="en-US" dirty="0"/>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0" i="0" baseline="0"/>
            </a:lvl1pPr>
          </a:lstStyle>
          <a:p>
            <a:pPr lvl="0"/>
            <a:r>
              <a:rPr lang="en-US" dirty="0"/>
              <a:t>Click to add headline</a:t>
            </a:r>
            <a:r>
              <a:rPr lang="en-US" sz="2005" b="1" dirty="0">
                <a:solidFill>
                  <a:prstClr val="black"/>
                </a:solidFill>
              </a:rPr>
              <a:t> providing value of feature</a:t>
            </a:r>
            <a:endParaRPr lang="en-US" dirty="0"/>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dirty="0"/>
              <a:t>Click to add </a:t>
            </a:r>
            <a:r>
              <a:rPr lang="en-US" sz="1604" dirty="0" err="1">
                <a:latin typeface="Courier New" pitchFamily="49" charset="0"/>
                <a:cs typeface="Courier New" pitchFamily="49" charset="0"/>
              </a:rPr>
              <a:t>product_example_name</a:t>
            </a:r>
            <a:r>
              <a:rPr lang="en-US" sz="1604" dirty="0">
                <a:latin typeface="Courier New" pitchFamily="49" charset="0"/>
                <a:cs typeface="Courier New" pitchFamily="49" charset="0"/>
              </a:rPr>
              <a:t>.</a:t>
            </a:r>
            <a:endParaRPr lang="en-US" dirty="0"/>
          </a:p>
        </p:txBody>
      </p:sp>
    </p:spTree>
    <p:extLst>
      <p:ext uri="{BB962C8B-B14F-4D97-AF65-F5344CB8AC3E}">
        <p14:creationId xmlns:p14="http://schemas.microsoft.com/office/powerpoint/2010/main" val="3806633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dirty="0"/>
              <a:t>Click to edit Section Header Title style</a:t>
            </a:r>
          </a:p>
        </p:txBody>
      </p:sp>
    </p:spTree>
    <p:extLst>
      <p:ext uri="{BB962C8B-B14F-4D97-AF65-F5344CB8AC3E}">
        <p14:creationId xmlns:p14="http://schemas.microsoft.com/office/powerpoint/2010/main" val="33437414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endParaRPr lang="en-US" dirty="0"/>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179697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Edit</a:t>
            </a:r>
            <a:r>
              <a:rPr lang="en-US" sz="2400" baseline="0" dirty="0">
                <a:latin typeface="Arial" pitchFamily="34" charset="0"/>
                <a:cs typeface="Arial" pitchFamily="34" charset="0"/>
              </a:rPr>
              <a:t> in Slide Master view to e</a:t>
            </a:r>
            <a:r>
              <a:rPr lang="en-US" sz="2400" dirty="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a:t>
            </a:r>
            <a:r>
              <a:rPr lang="en-US" sz="2400" baseline="0" dirty="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dirty="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dirty="0">
              <a:latin typeface="Arial" pitchFamily="34" charset="0"/>
              <a:cs typeface="Arial" pitchFamily="34" charset="0"/>
            </a:endParaRPr>
          </a:p>
        </p:txBody>
      </p:sp>
      <p:sp>
        <p:nvSpPr>
          <p:cNvPr id="5" name="Title"/>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dirty="0">
                <a:solidFill>
                  <a:schemeClr val="tx2"/>
                </a:solidFill>
                <a:latin typeface="Arial" pitchFamily="34" charset="0"/>
                <a:cs typeface="Arial" pitchFamily="34" charset="0"/>
              </a:rPr>
              <a:t>Edit in Slide</a:t>
            </a:r>
            <a:r>
              <a:rPr lang="en-US" sz="2800" b="0" baseline="0" dirty="0">
                <a:solidFill>
                  <a:schemeClr val="tx2"/>
                </a:solidFill>
                <a:latin typeface="Arial" pitchFamily="34" charset="0"/>
                <a:cs typeface="Arial" pitchFamily="34" charset="0"/>
              </a:rPr>
              <a:t> Master view to e</a:t>
            </a:r>
            <a:r>
              <a:rPr lang="en-US" sz="2800" b="0" dirty="0">
                <a:solidFill>
                  <a:schemeClr val="tx2"/>
                </a:solidFill>
                <a:latin typeface="Arial" pitchFamily="34" charset="0"/>
                <a:cs typeface="Arial" pitchFamily="34" charset="0"/>
              </a:rPr>
              <a:t>nter agenda</a:t>
            </a:r>
            <a:r>
              <a:rPr lang="en-US" sz="2800" b="0" baseline="0" dirty="0">
                <a:solidFill>
                  <a:schemeClr val="tx2"/>
                </a:solidFill>
                <a:latin typeface="Arial" pitchFamily="34" charset="0"/>
                <a:cs typeface="Arial" pitchFamily="34" charset="0"/>
              </a:rPr>
              <a:t> title</a:t>
            </a:r>
            <a:endParaRPr lang="en-US" sz="2800" b="0" dirty="0">
              <a:solidFill>
                <a:schemeClr val="tx2"/>
              </a:solidFill>
              <a:latin typeface="Arial" pitchFamily="34" charset="0"/>
              <a:cs typeface="Arial" pitchFamily="34" charset="0"/>
            </a:endParaRPr>
          </a:p>
        </p:txBody>
      </p:sp>
    </p:spTree>
    <p:extLst>
      <p:ext uri="{BB962C8B-B14F-4D97-AF65-F5344CB8AC3E}">
        <p14:creationId xmlns:p14="http://schemas.microsoft.com/office/powerpoint/2010/main" val="2555387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endParaRPr lang="en-US" dirty="0"/>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0" i="0">
                <a:solidFill>
                  <a:schemeClr val="tx2"/>
                </a:solidFill>
              </a:defRPr>
            </a:lvl1pPr>
          </a:lstStyle>
          <a:p>
            <a:r>
              <a:rPr lang="en-US"/>
              <a:t>Click to edit Master title style</a:t>
            </a:r>
            <a:endParaRPr lang="en-US" dirty="0"/>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dirty="0"/>
              <a:t>Click to add b</a:t>
            </a:r>
            <a:r>
              <a:rPr lang="en-US" sz="1805" dirty="0">
                <a:solidFill>
                  <a:prstClr val="black"/>
                </a:solidFill>
              </a:rPr>
              <a:t>rief summary and benefits of feature (ideally three bullets)</a:t>
            </a:r>
          </a:p>
          <a:p>
            <a:pPr lvl="1"/>
            <a:r>
              <a:rPr lang="en-US" dirty="0"/>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0" i="0" baseline="0"/>
            </a:lvl1pPr>
          </a:lstStyle>
          <a:p>
            <a:pPr lvl="0"/>
            <a:r>
              <a:rPr lang="en-US" dirty="0"/>
              <a:t>Click to add headline</a:t>
            </a:r>
            <a:r>
              <a:rPr lang="en-US" sz="2005" b="1" dirty="0">
                <a:solidFill>
                  <a:prstClr val="black"/>
                </a:solidFill>
              </a:rPr>
              <a:t> providing value of feature</a:t>
            </a:r>
            <a:endParaRPr lang="en-US" dirty="0"/>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dirty="0"/>
              <a:t>Click to add </a:t>
            </a:r>
            <a:r>
              <a:rPr lang="en-US" sz="1604" dirty="0" err="1">
                <a:latin typeface="Courier New" pitchFamily="49" charset="0"/>
                <a:cs typeface="Courier New" pitchFamily="49" charset="0"/>
              </a:rPr>
              <a:t>product_example_name</a:t>
            </a:r>
            <a:r>
              <a:rPr lang="en-US" sz="1604" dirty="0">
                <a:latin typeface="Courier New" pitchFamily="49" charset="0"/>
                <a:cs typeface="Courier New" pitchFamily="49" charset="0"/>
              </a:rPr>
              <a:t>.</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dirty="0"/>
              <a:t>Click to edit Section Header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endParaRPr lang="en-US" dirty="0"/>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Edit</a:t>
            </a:r>
            <a:r>
              <a:rPr lang="en-US" sz="2400" baseline="0" dirty="0">
                <a:latin typeface="Arial" pitchFamily="34" charset="0"/>
                <a:cs typeface="Arial" pitchFamily="34" charset="0"/>
              </a:rPr>
              <a:t> in Slide Master view to e</a:t>
            </a:r>
            <a:r>
              <a:rPr lang="en-US" sz="2400" dirty="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a:t>
            </a:r>
            <a:r>
              <a:rPr lang="en-US" sz="2400" baseline="0" dirty="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dirty="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dirty="0">
              <a:latin typeface="Arial" pitchFamily="34" charset="0"/>
              <a:cs typeface="Arial" pitchFamily="34" charset="0"/>
            </a:endParaRPr>
          </a:p>
        </p:txBody>
      </p:sp>
      <p:sp>
        <p:nvSpPr>
          <p:cNvPr id="5" name="Title"/>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dirty="0">
                <a:solidFill>
                  <a:schemeClr val="tx2"/>
                </a:solidFill>
                <a:latin typeface="Arial" pitchFamily="34" charset="0"/>
                <a:cs typeface="Arial" pitchFamily="34" charset="0"/>
              </a:rPr>
              <a:t>Edit in Slide</a:t>
            </a:r>
            <a:r>
              <a:rPr lang="en-US" sz="2800" b="0" baseline="0" dirty="0">
                <a:solidFill>
                  <a:schemeClr val="tx2"/>
                </a:solidFill>
                <a:latin typeface="Arial" pitchFamily="34" charset="0"/>
                <a:cs typeface="Arial" pitchFamily="34" charset="0"/>
              </a:rPr>
              <a:t> Master view to e</a:t>
            </a:r>
            <a:r>
              <a:rPr lang="en-US" sz="2800" b="0" dirty="0">
                <a:solidFill>
                  <a:schemeClr val="tx2"/>
                </a:solidFill>
                <a:latin typeface="Arial" pitchFamily="34" charset="0"/>
                <a:cs typeface="Arial" pitchFamily="34" charset="0"/>
              </a:rPr>
              <a:t>nter agenda</a:t>
            </a:r>
            <a:r>
              <a:rPr lang="en-US" sz="2800" b="0" baseline="0" dirty="0">
                <a:solidFill>
                  <a:schemeClr val="tx2"/>
                </a:solidFill>
                <a:latin typeface="Arial" pitchFamily="34" charset="0"/>
                <a:cs typeface="Arial" pitchFamily="34" charset="0"/>
              </a:rPr>
              <a:t> title</a:t>
            </a:r>
            <a:endParaRPr lang="en-US" sz="2800" b="0" dirty="0">
              <a:solidFill>
                <a:schemeClr val="tx2"/>
              </a:solidFill>
              <a:latin typeface="Arial" pitchFamily="34" charset="0"/>
              <a:cs typeface="Arial"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endParaRPr lang="en-US" dirty="0"/>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endParaRPr lang="en-US" dirty="0"/>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dirty="0">
                <a:solidFill>
                  <a:schemeClr val="bg1"/>
                </a:solidFill>
                <a:latin typeface="Arial" pitchFamily="34" charset="0"/>
                <a:cs typeface="Arial" pitchFamily="34" charset="0"/>
              </a:rPr>
              <a:t>© 2020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extLst>
      <p:ext uri="{BB962C8B-B14F-4D97-AF65-F5344CB8AC3E}">
        <p14:creationId xmlns:p14="http://schemas.microsoft.com/office/powerpoint/2010/main" val="1801011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5" Type="http://schemas.openxmlformats.org/officeDocument/2006/relationships/slideLayout" Target="../slideLayouts/slideLayout13.xml"/><Relationship Id="rId10" Type="http://schemas.openxmlformats.org/officeDocument/2006/relationships/image" Target="../media/image1.png"/><Relationship Id="rId4" Type="http://schemas.openxmlformats.org/officeDocument/2006/relationships/slideLayout" Target="../slideLayouts/slideLayout12.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dirty="0">
              <a:solidFill>
                <a:schemeClr val="tx2"/>
              </a:solidFill>
            </a:endParaRPr>
          </a:p>
        </p:txBody>
      </p:sp>
      <p:pic>
        <p:nvPicPr>
          <p:cNvPr id="12" name="Logo" descr="logo647.png"/>
          <p:cNvPicPr>
            <a:picLocks noChangeAspect="1"/>
          </p:cNvPicPr>
          <p:nvPr/>
        </p:nvPicPr>
        <p:blipFill>
          <a:blip r:embed="rId10"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Lst>
  <p:hf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dirty="0">
              <a:solidFill>
                <a:schemeClr val="tx2"/>
              </a:solidFill>
            </a:endParaRPr>
          </a:p>
        </p:txBody>
      </p:sp>
      <p:pic>
        <p:nvPicPr>
          <p:cNvPr id="12" name="Logo" descr="logo647.png"/>
          <p:cNvPicPr>
            <a:picLocks noChangeAspect="1"/>
          </p:cNvPicPr>
          <p:nvPr/>
        </p:nvPicPr>
        <p:blipFill>
          <a:blip r:embed="rId10"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8422091"/>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Lst>
  <p:hf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matlabacademy.mathworks.com/"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mathworks.com/academia.html?s_tid=gn_acad" TargetMode="External"/><Relationship Id="rId2" Type="http://schemas.openxmlformats.org/officeDocument/2006/relationships/hyperlink" Target="https://www.mathworks.com/matlabcentral/" TargetMode="External"/><Relationship Id="rId1" Type="http://schemas.openxmlformats.org/officeDocument/2006/relationships/slideLayout" Target="../slideLayouts/slideLayout2.xml"/><Relationship Id="rId4" Type="http://schemas.openxmlformats.org/officeDocument/2006/relationships/hyperlink" Target="https://www.mathworks.com/matlabcentral/cody/"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5.tiff"/><Relationship Id="rId13" Type="http://schemas.openxmlformats.org/officeDocument/2006/relationships/image" Target="../media/image20.jpeg"/><Relationship Id="rId3" Type="http://schemas.openxmlformats.org/officeDocument/2006/relationships/image" Target="../media/image10.jpeg"/><Relationship Id="rId7" Type="http://schemas.openxmlformats.org/officeDocument/2006/relationships/image" Target="../media/image14.jpeg"/><Relationship Id="rId12" Type="http://schemas.openxmlformats.org/officeDocument/2006/relationships/image" Target="../media/image19.jpeg"/><Relationship Id="rId17" Type="http://schemas.openxmlformats.org/officeDocument/2006/relationships/image" Target="../media/image24.jpeg"/><Relationship Id="rId2" Type="http://schemas.openxmlformats.org/officeDocument/2006/relationships/notesSlide" Target="../notesSlides/notesSlide1.xml"/><Relationship Id="rId16" Type="http://schemas.openxmlformats.org/officeDocument/2006/relationships/image" Target="../media/image23.png"/><Relationship Id="rId1" Type="http://schemas.openxmlformats.org/officeDocument/2006/relationships/slideLayout" Target="../slideLayouts/slideLayout11.xml"/><Relationship Id="rId6" Type="http://schemas.openxmlformats.org/officeDocument/2006/relationships/image" Target="../media/image13.jpeg"/><Relationship Id="rId11" Type="http://schemas.openxmlformats.org/officeDocument/2006/relationships/image" Target="../media/image18.jpeg"/><Relationship Id="rId5" Type="http://schemas.openxmlformats.org/officeDocument/2006/relationships/image" Target="../media/image12.jpeg"/><Relationship Id="rId15" Type="http://schemas.openxmlformats.org/officeDocument/2006/relationships/image" Target="../media/image22.jpeg"/><Relationship Id="rId10" Type="http://schemas.openxmlformats.org/officeDocument/2006/relationships/image" Target="../media/image17.jpeg"/><Relationship Id="rId4" Type="http://schemas.openxmlformats.org/officeDocument/2006/relationships/image" Target="../media/image11.jpeg"/><Relationship Id="rId9" Type="http://schemas.openxmlformats.org/officeDocument/2006/relationships/image" Target="../media/image16.jpeg"/><Relationship Id="rId14" Type="http://schemas.openxmlformats.org/officeDocument/2006/relationships/image" Target="../media/image21.jpeg"/></Relationships>
</file>

<file path=ppt/slides/_rels/slide4.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slideLayout" Target="../slideLayouts/slideLayout2.xml"/><Relationship Id="rId1" Type="http://schemas.openxmlformats.org/officeDocument/2006/relationships/video" Target="https://www.youtube.com/embed/u67Yn_Qf4fk?feature=oembed"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mathworks.com/company/user_stories/bae-systems-controls-develops-autopilot-for-unmanned-aerial-vehicle.html?by=company"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39282" y="1752600"/>
            <a:ext cx="5791200" cy="838200"/>
          </a:xfrm>
        </p:spPr>
        <p:txBody>
          <a:bodyPr/>
          <a:lstStyle/>
          <a:p>
            <a:r>
              <a:rPr lang="en-US" sz="2800" dirty="0">
                <a:highlight>
                  <a:srgbClr val="FFFF00"/>
                </a:highlight>
                <a:latin typeface="Times New Roman"/>
                <a:cs typeface="Times New Roman"/>
              </a:rPr>
              <a:t>University of </a:t>
            </a:r>
            <a:r>
              <a:rPr lang="en-US" sz="2800" dirty="0">
                <a:latin typeface="Times New Roman"/>
                <a:cs typeface="Times New Roman"/>
              </a:rPr>
              <a:t> and MathWorks present:</a:t>
            </a:r>
            <a:br>
              <a:rPr lang="en-US" sz="4400" dirty="0"/>
            </a:br>
            <a:br>
              <a:rPr lang="en-US" sz="4400" dirty="0"/>
            </a:br>
            <a:endParaRPr lang="en-US" sz="44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15400" y="1066800"/>
            <a:ext cx="2742760" cy="237248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0200" y="3230373"/>
            <a:ext cx="2646690" cy="2646690"/>
          </a:xfrm>
          <a:prstGeom prst="rect">
            <a:avLst/>
          </a:prstGeom>
        </p:spPr>
      </p:pic>
      <p:sp>
        <p:nvSpPr>
          <p:cNvPr id="7" name="Subtitle 6">
            <a:extLst>
              <a:ext uri="{FF2B5EF4-FFF2-40B4-BE49-F238E27FC236}">
                <a16:creationId xmlns:a16="http://schemas.microsoft.com/office/drawing/2014/main" id="{FF95C13F-19A7-471D-A610-3A6486CD7F37}"/>
              </a:ext>
            </a:extLst>
          </p:cNvPr>
          <p:cNvSpPr>
            <a:spLocks noGrp="1"/>
          </p:cNvSpPr>
          <p:nvPr>
            <p:ph type="subTitle" idx="1"/>
          </p:nvPr>
        </p:nvSpPr>
        <p:spPr>
          <a:xfrm>
            <a:off x="914400" y="2698723"/>
            <a:ext cx="10287000" cy="970934"/>
          </a:xfrm>
        </p:spPr>
        <p:txBody>
          <a:bodyPr>
            <a:normAutofit/>
          </a:bodyPr>
          <a:lstStyle/>
          <a:p>
            <a:r>
              <a:rPr lang="en-US" sz="4000" dirty="0">
                <a:latin typeface="Times New Roman" panose="02020603050405020304" pitchFamily="18" charset="0"/>
                <a:cs typeface="Times New Roman" panose="02020603050405020304" pitchFamily="18" charset="0"/>
              </a:rPr>
              <a:t>MATLAB ONRAMP – Student’s guide </a:t>
            </a:r>
          </a:p>
        </p:txBody>
      </p:sp>
    </p:spTree>
    <p:extLst>
      <p:ext uri="{BB962C8B-B14F-4D97-AF65-F5344CB8AC3E}">
        <p14:creationId xmlns:p14="http://schemas.microsoft.com/office/powerpoint/2010/main" val="2162693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8D9C4-7573-4494-925A-3BB4D80C21C1}"/>
              </a:ext>
            </a:extLst>
          </p:cNvPr>
          <p:cNvSpPr>
            <a:spLocks noGrp="1"/>
          </p:cNvSpPr>
          <p:nvPr>
            <p:ph type="title"/>
          </p:nvPr>
        </p:nvSpPr>
        <p:spPr/>
        <p:txBody>
          <a:bodyPr/>
          <a:lstStyle/>
          <a:p>
            <a:r>
              <a:rPr lang="en-US" dirty="0"/>
              <a:t>TO DO</a:t>
            </a:r>
          </a:p>
        </p:txBody>
      </p:sp>
      <p:sp>
        <p:nvSpPr>
          <p:cNvPr id="3" name="Content Placeholder 2">
            <a:extLst>
              <a:ext uri="{FF2B5EF4-FFF2-40B4-BE49-F238E27FC236}">
                <a16:creationId xmlns:a16="http://schemas.microsoft.com/office/drawing/2014/main" id="{661E9CA5-AAB4-4118-B7AA-EF8162CFCC29}"/>
              </a:ext>
            </a:extLst>
          </p:cNvPr>
          <p:cNvSpPr>
            <a:spLocks noGrp="1"/>
          </p:cNvSpPr>
          <p:nvPr>
            <p:ph idx="1"/>
          </p:nvPr>
        </p:nvSpPr>
        <p:spPr>
          <a:xfrm>
            <a:off x="609602" y="1600200"/>
            <a:ext cx="6934198" cy="4648200"/>
          </a:xfrm>
        </p:spPr>
        <p:txBody>
          <a:bodyPr/>
          <a:lstStyle/>
          <a:p>
            <a:r>
              <a:rPr lang="en-US" sz="2800" dirty="0"/>
              <a:t>Go to </a:t>
            </a:r>
            <a:r>
              <a:rPr lang="en-US" sz="2800" dirty="0">
                <a:hlinkClick r:id="rId2"/>
              </a:rPr>
              <a:t>https://matlabacademy.mathworks.com/</a:t>
            </a:r>
            <a:r>
              <a:rPr lang="en-US" sz="2800" dirty="0"/>
              <a:t> </a:t>
            </a:r>
          </a:p>
          <a:p>
            <a:endParaRPr lang="en-US" sz="2800" dirty="0"/>
          </a:p>
          <a:p>
            <a:r>
              <a:rPr lang="en-US" sz="2800" dirty="0"/>
              <a:t>Log in to your MathWorks account</a:t>
            </a:r>
          </a:p>
          <a:p>
            <a:endParaRPr lang="en-US" sz="2800" dirty="0"/>
          </a:p>
          <a:p>
            <a:r>
              <a:rPr lang="en-US" sz="2800" dirty="0"/>
              <a:t>Launch MATLAB Onramp</a:t>
            </a:r>
          </a:p>
        </p:txBody>
      </p:sp>
      <p:pic>
        <p:nvPicPr>
          <p:cNvPr id="4" name="Picture 3">
            <a:extLst>
              <a:ext uri="{FF2B5EF4-FFF2-40B4-BE49-F238E27FC236}">
                <a16:creationId xmlns:a16="http://schemas.microsoft.com/office/drawing/2014/main" id="{540A3DAC-4616-47F1-A3DE-0E65AE9B0753}"/>
              </a:ext>
            </a:extLst>
          </p:cNvPr>
          <p:cNvPicPr>
            <a:picLocks noChangeAspect="1"/>
          </p:cNvPicPr>
          <p:nvPr/>
        </p:nvPicPr>
        <p:blipFill>
          <a:blip r:embed="rId3"/>
          <a:stretch>
            <a:fillRect/>
          </a:stretch>
        </p:blipFill>
        <p:spPr>
          <a:xfrm>
            <a:off x="8077200" y="1480899"/>
            <a:ext cx="3124200" cy="3896201"/>
          </a:xfrm>
          <a:prstGeom prst="rect">
            <a:avLst/>
          </a:prstGeom>
        </p:spPr>
      </p:pic>
    </p:spTree>
    <p:extLst>
      <p:ext uri="{BB962C8B-B14F-4D97-AF65-F5344CB8AC3E}">
        <p14:creationId xmlns:p14="http://schemas.microsoft.com/office/powerpoint/2010/main" val="2796001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41FD0-2F9C-4F9E-9141-182623E9C71A}"/>
              </a:ext>
            </a:extLst>
          </p:cNvPr>
          <p:cNvSpPr>
            <a:spLocks noGrp="1"/>
          </p:cNvSpPr>
          <p:nvPr>
            <p:ph type="title"/>
          </p:nvPr>
        </p:nvSpPr>
        <p:spPr/>
        <p:txBody>
          <a:bodyPr/>
          <a:lstStyle/>
          <a:p>
            <a:r>
              <a:rPr lang="en-US" dirty="0"/>
              <a:t>Prizes</a:t>
            </a:r>
          </a:p>
        </p:txBody>
      </p:sp>
      <p:sp>
        <p:nvSpPr>
          <p:cNvPr id="3" name="Content Placeholder 2">
            <a:extLst>
              <a:ext uri="{FF2B5EF4-FFF2-40B4-BE49-F238E27FC236}">
                <a16:creationId xmlns:a16="http://schemas.microsoft.com/office/drawing/2014/main" id="{CE9F4404-136F-49AD-BA7E-BB35D571FD73}"/>
              </a:ext>
            </a:extLst>
          </p:cNvPr>
          <p:cNvSpPr>
            <a:spLocks noGrp="1"/>
          </p:cNvSpPr>
          <p:nvPr>
            <p:ph idx="1"/>
          </p:nvPr>
        </p:nvSpPr>
        <p:spPr>
          <a:xfrm>
            <a:off x="609602" y="1600200"/>
            <a:ext cx="10769600" cy="1295400"/>
          </a:xfrm>
        </p:spPr>
        <p:txBody>
          <a:bodyPr/>
          <a:lstStyle/>
          <a:p>
            <a:r>
              <a:rPr lang="en-US" dirty="0"/>
              <a:t>Complete at least 60% of MATLAB Onramp to be eligible for any prize</a:t>
            </a:r>
          </a:p>
          <a:p>
            <a:pPr lvl="1"/>
            <a:r>
              <a:rPr lang="en-US" dirty="0"/>
              <a:t>Bring your laptop when you come to collect the prize</a:t>
            </a:r>
          </a:p>
          <a:p>
            <a:pPr marL="458340" lvl="1" indent="0">
              <a:buNone/>
            </a:pPr>
            <a:endParaRPr lang="en-US" dirty="0"/>
          </a:p>
        </p:txBody>
      </p:sp>
      <p:sp>
        <p:nvSpPr>
          <p:cNvPr id="4" name="Title 1">
            <a:extLst>
              <a:ext uri="{FF2B5EF4-FFF2-40B4-BE49-F238E27FC236}">
                <a16:creationId xmlns:a16="http://schemas.microsoft.com/office/drawing/2014/main" id="{B167A36E-45EB-4348-B4E6-156A3B3295F8}"/>
              </a:ext>
            </a:extLst>
          </p:cNvPr>
          <p:cNvSpPr txBox="1">
            <a:spLocks/>
          </p:cNvSpPr>
          <p:nvPr/>
        </p:nvSpPr>
        <p:spPr>
          <a:xfrm>
            <a:off x="609602" y="3429000"/>
            <a:ext cx="10769600" cy="914400"/>
          </a:xfrm>
          <a:prstGeom prst="rect">
            <a:avLst/>
          </a:prstGeom>
        </p:spPr>
        <p:txBody>
          <a:bodyPr vert="horz" lIns="91440" tIns="45720" rIns="91440" bIns="45720" rtlCol="0" anchor="t" anchorCtr="0">
            <a:noAutofit/>
          </a:bodyPr>
          <a:lstStyle>
            <a:lvl1pPr algn="l" defTabSz="916680" rtl="0" eaLnBrk="1" latinLnBrk="0" hangingPunct="1">
              <a:spcBef>
                <a:spcPct val="0"/>
              </a:spcBef>
              <a:buNone/>
              <a:defRPr sz="2800" b="0" kern="1200" baseline="0">
                <a:solidFill>
                  <a:schemeClr val="tx2"/>
                </a:solidFill>
                <a:latin typeface="Arial" pitchFamily="34" charset="0"/>
                <a:ea typeface="+mj-ea"/>
                <a:cs typeface="Arial" pitchFamily="34" charset="0"/>
              </a:defRPr>
            </a:lvl1pPr>
          </a:lstStyle>
          <a:p>
            <a:r>
              <a:rPr lang="en-US" dirty="0"/>
              <a:t>Follow Us on Facebook!</a:t>
            </a:r>
          </a:p>
        </p:txBody>
      </p:sp>
      <p:sp>
        <p:nvSpPr>
          <p:cNvPr id="5" name="Content Placeholder 2">
            <a:extLst>
              <a:ext uri="{FF2B5EF4-FFF2-40B4-BE49-F238E27FC236}">
                <a16:creationId xmlns:a16="http://schemas.microsoft.com/office/drawing/2014/main" id="{C78E7FB7-24B4-4D6C-B2F9-3F4560F4B1C0}"/>
              </a:ext>
            </a:extLst>
          </p:cNvPr>
          <p:cNvSpPr txBox="1">
            <a:spLocks/>
          </p:cNvSpPr>
          <p:nvPr/>
        </p:nvSpPr>
        <p:spPr>
          <a:xfrm>
            <a:off x="609602" y="4876800"/>
            <a:ext cx="10769600" cy="1066800"/>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indent="0">
              <a:buNone/>
            </a:pPr>
            <a:endParaRPr lang="en-US" dirty="0"/>
          </a:p>
          <a:p>
            <a:pPr marL="458340" lvl="1" indent="0">
              <a:buFont typeface="Arial" pitchFamily="34" charset="0"/>
              <a:buNone/>
            </a:pPr>
            <a:endParaRPr lang="en-US" dirty="0"/>
          </a:p>
        </p:txBody>
      </p:sp>
      <p:sp>
        <p:nvSpPr>
          <p:cNvPr id="6" name="Content Placeholder 2">
            <a:extLst>
              <a:ext uri="{FF2B5EF4-FFF2-40B4-BE49-F238E27FC236}">
                <a16:creationId xmlns:a16="http://schemas.microsoft.com/office/drawing/2014/main" id="{3B87208A-DAB1-456C-A03E-BA988AB92A90}"/>
              </a:ext>
            </a:extLst>
          </p:cNvPr>
          <p:cNvSpPr txBox="1">
            <a:spLocks/>
          </p:cNvSpPr>
          <p:nvPr/>
        </p:nvSpPr>
        <p:spPr>
          <a:xfrm>
            <a:off x="609602" y="4495800"/>
            <a:ext cx="10769600" cy="1066800"/>
          </a:xfrm>
          <a:prstGeom prst="rect">
            <a:avLst/>
          </a:prstGeom>
        </p:spPr>
        <p:txBody>
          <a:bodyPr vert="horz" lIns="91440" tIns="45720" rIns="91440" bIns="45720" rtlCol="0" anchor="t">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343535" indent="-343535"/>
            <a:r>
              <a:rPr lang="en-US" dirty="0">
                <a:latin typeface="Arial"/>
                <a:cs typeface="Arial"/>
              </a:rPr>
              <a:t>Find us on Facebook </a:t>
            </a:r>
            <a:endParaRPr lang="en-US" dirty="0">
              <a:highlight>
                <a:srgbClr val="FFFF00"/>
              </a:highlight>
              <a:latin typeface="Arial"/>
              <a:cs typeface="Arial"/>
            </a:endParaRPr>
          </a:p>
          <a:p>
            <a:pPr marL="457835" lvl="1" indent="0">
              <a:buFont typeface="Arial" pitchFamily="34" charset="0"/>
              <a:buNone/>
            </a:pPr>
            <a:endParaRPr lang="en-US" dirty="0"/>
          </a:p>
        </p:txBody>
      </p:sp>
    </p:spTree>
    <p:extLst>
      <p:ext uri="{BB962C8B-B14F-4D97-AF65-F5344CB8AC3E}">
        <p14:creationId xmlns:p14="http://schemas.microsoft.com/office/powerpoint/2010/main" val="2860195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6763F-A80D-4E5A-B997-5F3894B22767}"/>
              </a:ext>
            </a:extLst>
          </p:cNvPr>
          <p:cNvSpPr>
            <a:spLocks noGrp="1"/>
          </p:cNvSpPr>
          <p:nvPr>
            <p:ph type="title"/>
          </p:nvPr>
        </p:nvSpPr>
        <p:spPr/>
        <p:txBody>
          <a:bodyPr/>
          <a:lstStyle/>
          <a:p>
            <a:r>
              <a:rPr lang="en-US" dirty="0"/>
              <a:t>Other Course Offerings</a:t>
            </a:r>
          </a:p>
        </p:txBody>
      </p:sp>
      <p:sp>
        <p:nvSpPr>
          <p:cNvPr id="3" name="Content Placeholder 2">
            <a:extLst>
              <a:ext uri="{FF2B5EF4-FFF2-40B4-BE49-F238E27FC236}">
                <a16:creationId xmlns:a16="http://schemas.microsoft.com/office/drawing/2014/main" id="{BC4805C5-9175-4DB3-8790-8A772CC8F08D}"/>
              </a:ext>
            </a:extLst>
          </p:cNvPr>
          <p:cNvSpPr>
            <a:spLocks noGrp="1"/>
          </p:cNvSpPr>
          <p:nvPr>
            <p:ph idx="1"/>
          </p:nvPr>
        </p:nvSpPr>
        <p:spPr/>
        <p:txBody>
          <a:bodyPr/>
          <a:lstStyle/>
          <a:p>
            <a:pPr marL="0" indent="0">
              <a:buNone/>
            </a:pPr>
            <a:r>
              <a:rPr lang="en-US" dirty="0"/>
              <a:t>These courses are free for students enrolled to a university with a MATLAB Academic Online Training Suite (MAOTS) license</a:t>
            </a:r>
          </a:p>
          <a:p>
            <a:pPr lvl="0">
              <a:lnSpc>
                <a:spcPct val="150000"/>
              </a:lnSpc>
            </a:pPr>
            <a:r>
              <a:rPr lang="en-US" dirty="0"/>
              <a:t>MATLAB Programming Techniques</a:t>
            </a:r>
          </a:p>
          <a:p>
            <a:pPr lvl="0">
              <a:lnSpc>
                <a:spcPct val="150000"/>
              </a:lnSpc>
            </a:pPr>
            <a:r>
              <a:rPr lang="en-US" dirty="0"/>
              <a:t>MATLAB for Data Processing and Visualization</a:t>
            </a:r>
          </a:p>
          <a:p>
            <a:pPr>
              <a:lnSpc>
                <a:spcPct val="150000"/>
              </a:lnSpc>
            </a:pPr>
            <a:r>
              <a:rPr lang="en-US" dirty="0"/>
              <a:t>Solving Ordinary Differential Equations with MATLAB</a:t>
            </a:r>
          </a:p>
          <a:p>
            <a:pPr lvl="0">
              <a:lnSpc>
                <a:spcPct val="150000"/>
              </a:lnSpc>
            </a:pPr>
            <a:endParaRPr lang="en-US" dirty="0">
              <a:hlinkClick r:id="" action="ppaction://noaction"/>
            </a:endParaRPr>
          </a:p>
          <a:p>
            <a:pPr marL="0" lvl="0" indent="0">
              <a:lnSpc>
                <a:spcPct val="150000"/>
              </a:lnSpc>
              <a:buNone/>
            </a:pPr>
            <a:r>
              <a:rPr lang="en-US" dirty="0">
                <a:hlinkClick r:id="" action="ppaction://noaction"/>
              </a:rPr>
              <a:t>https://matlabacademy.mathworks.com/</a:t>
            </a:r>
            <a:r>
              <a:rPr lang="en-US" dirty="0"/>
              <a:t> </a:t>
            </a:r>
          </a:p>
          <a:p>
            <a:endParaRPr lang="en-US" dirty="0"/>
          </a:p>
        </p:txBody>
      </p:sp>
    </p:spTree>
    <p:extLst>
      <p:ext uri="{BB962C8B-B14F-4D97-AF65-F5344CB8AC3E}">
        <p14:creationId xmlns:p14="http://schemas.microsoft.com/office/powerpoint/2010/main" val="21672650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D82CA-CD16-4F11-BB05-F520F18619AC}"/>
              </a:ext>
            </a:extLst>
          </p:cNvPr>
          <p:cNvSpPr>
            <a:spLocks noGrp="1"/>
          </p:cNvSpPr>
          <p:nvPr>
            <p:ph type="title"/>
          </p:nvPr>
        </p:nvSpPr>
        <p:spPr/>
        <p:txBody>
          <a:bodyPr/>
          <a:lstStyle/>
          <a:p>
            <a:r>
              <a:rPr lang="en-US" dirty="0"/>
              <a:t>Additional Resources</a:t>
            </a:r>
          </a:p>
        </p:txBody>
      </p:sp>
      <p:sp>
        <p:nvSpPr>
          <p:cNvPr id="3" name="Content Placeholder 2">
            <a:extLst>
              <a:ext uri="{FF2B5EF4-FFF2-40B4-BE49-F238E27FC236}">
                <a16:creationId xmlns:a16="http://schemas.microsoft.com/office/drawing/2014/main" id="{81E7FA6E-61F2-4399-A7CD-BC15D4F9399B}"/>
              </a:ext>
            </a:extLst>
          </p:cNvPr>
          <p:cNvSpPr>
            <a:spLocks noGrp="1"/>
          </p:cNvSpPr>
          <p:nvPr>
            <p:ph idx="1"/>
          </p:nvPr>
        </p:nvSpPr>
        <p:spPr/>
        <p:txBody>
          <a:bodyPr vert="horz" lIns="91440" tIns="45720" rIns="91440" bIns="45720" rtlCol="0" anchor="t">
            <a:noAutofit/>
          </a:bodyPr>
          <a:lstStyle/>
          <a:p>
            <a:pPr marL="343535" indent="-343535"/>
            <a:r>
              <a:rPr lang="en-US" dirty="0"/>
              <a:t>MATLAB Central</a:t>
            </a:r>
            <a:endParaRPr lang="en-US"/>
          </a:p>
          <a:p>
            <a:pPr marL="744220" lvl="1" indent="-286385"/>
            <a:r>
              <a:rPr lang="en-US" dirty="0">
                <a:hlinkClick r:id="rId2"/>
              </a:rPr>
              <a:t>https://www.mathworks.com/matlabcentral/</a:t>
            </a:r>
            <a:r>
              <a:rPr lang="en-US" dirty="0"/>
              <a:t> </a:t>
            </a:r>
          </a:p>
          <a:p>
            <a:pPr marL="343535" indent="-343535"/>
            <a:r>
              <a:rPr lang="en-US" dirty="0"/>
              <a:t>Mathworks Academia</a:t>
            </a:r>
          </a:p>
          <a:p>
            <a:pPr marL="744220" lvl="1" indent="-286385"/>
            <a:r>
              <a:rPr lang="en-US" dirty="0">
                <a:hlinkClick r:id="rId3"/>
              </a:rPr>
              <a:t>https://www.mathworks.com/academia.html?s_tid=gn_acad</a:t>
            </a:r>
          </a:p>
          <a:p>
            <a:pPr marL="343535" indent="-343535">
              <a:lnSpc>
                <a:spcPct val="104999"/>
              </a:lnSpc>
            </a:pPr>
            <a:r>
              <a:rPr dirty="0"/>
              <a:t>Cody Problems</a:t>
            </a:r>
          </a:p>
          <a:p>
            <a:pPr marL="744220" lvl="1" indent="-286385">
              <a:lnSpc>
                <a:spcPct val="104999"/>
              </a:lnSpc>
            </a:pPr>
            <a:r>
              <a:rPr lang="en-US" dirty="0">
                <a:hlinkClick r:id="rId4"/>
              </a:rPr>
              <a:t>https://www.mathworks.com/matlabcentral/cody/</a:t>
            </a:r>
            <a:r>
              <a:rPr lang="en-US" dirty="0"/>
              <a:t> </a:t>
            </a:r>
          </a:p>
        </p:txBody>
      </p:sp>
    </p:spTree>
    <p:extLst>
      <p:ext uri="{BB962C8B-B14F-4D97-AF65-F5344CB8AC3E}">
        <p14:creationId xmlns:p14="http://schemas.microsoft.com/office/powerpoint/2010/main" val="4113874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76600" y="1905000"/>
            <a:ext cx="4648200" cy="4020692"/>
          </a:xfrm>
          <a:prstGeom prst="rect">
            <a:avLst/>
          </a:prstGeom>
        </p:spPr>
      </p:pic>
    </p:spTree>
    <p:extLst>
      <p:ext uri="{BB962C8B-B14F-4D97-AF65-F5344CB8AC3E}">
        <p14:creationId xmlns:p14="http://schemas.microsoft.com/office/powerpoint/2010/main" val="644700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0A4C3-E031-4C8A-9CA5-5A3929417AA3}"/>
              </a:ext>
            </a:extLst>
          </p:cNvPr>
          <p:cNvSpPr>
            <a:spLocks noGrp="1"/>
          </p:cNvSpPr>
          <p:nvPr>
            <p:ph type="title"/>
          </p:nvPr>
        </p:nvSpPr>
        <p:spPr/>
        <p:txBody>
          <a:bodyPr/>
          <a:lstStyle/>
          <a:p>
            <a:r>
              <a:rPr lang="en-US" dirty="0"/>
              <a:t>What is MATLAB?</a:t>
            </a:r>
          </a:p>
        </p:txBody>
      </p:sp>
      <p:sp>
        <p:nvSpPr>
          <p:cNvPr id="3" name="Content Placeholder 2">
            <a:extLst>
              <a:ext uri="{FF2B5EF4-FFF2-40B4-BE49-F238E27FC236}">
                <a16:creationId xmlns:a16="http://schemas.microsoft.com/office/drawing/2014/main" id="{FF7D0730-1949-495F-AA9A-8C7E87649237}"/>
              </a:ext>
            </a:extLst>
          </p:cNvPr>
          <p:cNvSpPr>
            <a:spLocks noGrp="1"/>
          </p:cNvSpPr>
          <p:nvPr>
            <p:ph idx="1"/>
          </p:nvPr>
        </p:nvSpPr>
        <p:spPr>
          <a:xfrm>
            <a:off x="609602" y="1600200"/>
            <a:ext cx="5867398" cy="4648200"/>
          </a:xfrm>
        </p:spPr>
        <p:txBody>
          <a:bodyPr/>
          <a:lstStyle/>
          <a:p>
            <a:r>
              <a:rPr lang="en-US" dirty="0"/>
              <a:t>Programming platform designed specifically for engineers and scientists </a:t>
            </a:r>
          </a:p>
          <a:p>
            <a:pPr lvl="1"/>
            <a:r>
              <a:rPr lang="en-US" dirty="0"/>
              <a:t>Matrix-based language</a:t>
            </a:r>
          </a:p>
          <a:p>
            <a:pPr lvl="1"/>
            <a:r>
              <a:rPr lang="en-US" dirty="0"/>
              <a:t>Allowing the most natural expression of computational mathematics</a:t>
            </a:r>
          </a:p>
          <a:p>
            <a:pPr>
              <a:spcBef>
                <a:spcPts val="1200"/>
              </a:spcBef>
            </a:pPr>
            <a:r>
              <a:rPr lang="en-US" dirty="0"/>
              <a:t>Using MATLAB, you can:</a:t>
            </a:r>
          </a:p>
          <a:p>
            <a:pPr lvl="1"/>
            <a:r>
              <a:rPr lang="en-US" dirty="0"/>
              <a:t>Analyze data</a:t>
            </a:r>
          </a:p>
          <a:p>
            <a:pPr lvl="1"/>
            <a:r>
              <a:rPr lang="en-US" dirty="0"/>
              <a:t>Develop algorithms</a:t>
            </a:r>
          </a:p>
          <a:p>
            <a:pPr lvl="1"/>
            <a:r>
              <a:rPr lang="en-US" dirty="0"/>
              <a:t>Create models and applications</a:t>
            </a:r>
          </a:p>
          <a:p>
            <a:endParaRPr lang="en-US" dirty="0"/>
          </a:p>
        </p:txBody>
      </p:sp>
      <p:pic>
        <p:nvPicPr>
          <p:cNvPr id="4" name="Picture 3">
            <a:extLst>
              <a:ext uri="{FF2B5EF4-FFF2-40B4-BE49-F238E27FC236}">
                <a16:creationId xmlns:a16="http://schemas.microsoft.com/office/drawing/2014/main" id="{D81825CD-0A1C-4E20-ADA9-BD6D76627D6A}"/>
              </a:ext>
            </a:extLst>
          </p:cNvPr>
          <p:cNvPicPr>
            <a:picLocks noChangeAspect="1"/>
          </p:cNvPicPr>
          <p:nvPr/>
        </p:nvPicPr>
        <p:blipFill>
          <a:blip r:embed="rId2"/>
          <a:stretch>
            <a:fillRect/>
          </a:stretch>
        </p:blipFill>
        <p:spPr>
          <a:xfrm>
            <a:off x="6006206" y="3127374"/>
            <a:ext cx="5728594" cy="2376210"/>
          </a:xfrm>
          <a:prstGeom prst="rect">
            <a:avLst/>
          </a:prstGeom>
        </p:spPr>
      </p:pic>
      <p:pic>
        <p:nvPicPr>
          <p:cNvPr id="5" name="Picture 4">
            <a:extLst>
              <a:ext uri="{FF2B5EF4-FFF2-40B4-BE49-F238E27FC236}">
                <a16:creationId xmlns:a16="http://schemas.microsoft.com/office/drawing/2014/main" id="{1779C1AF-7772-4714-8AF2-BDC85EA171A4}"/>
              </a:ext>
            </a:extLst>
          </p:cNvPr>
          <p:cNvPicPr>
            <a:picLocks noChangeAspect="1"/>
          </p:cNvPicPr>
          <p:nvPr/>
        </p:nvPicPr>
        <p:blipFill>
          <a:blip r:embed="rId3"/>
          <a:stretch>
            <a:fillRect/>
          </a:stretch>
        </p:blipFill>
        <p:spPr>
          <a:xfrm>
            <a:off x="6626953" y="1676400"/>
            <a:ext cx="2548349" cy="1450974"/>
          </a:xfrm>
          <a:prstGeom prst="rect">
            <a:avLst/>
          </a:prstGeom>
        </p:spPr>
      </p:pic>
      <p:pic>
        <p:nvPicPr>
          <p:cNvPr id="6" name="Picture 5">
            <a:extLst>
              <a:ext uri="{FF2B5EF4-FFF2-40B4-BE49-F238E27FC236}">
                <a16:creationId xmlns:a16="http://schemas.microsoft.com/office/drawing/2014/main" id="{54861A0F-ABB9-4378-A332-AA174AFC66F5}"/>
              </a:ext>
            </a:extLst>
          </p:cNvPr>
          <p:cNvPicPr>
            <a:picLocks noChangeAspect="1"/>
          </p:cNvPicPr>
          <p:nvPr/>
        </p:nvPicPr>
        <p:blipFill>
          <a:blip r:embed="rId4"/>
          <a:stretch>
            <a:fillRect/>
          </a:stretch>
        </p:blipFill>
        <p:spPr>
          <a:xfrm>
            <a:off x="9175302" y="1682378"/>
            <a:ext cx="2005758" cy="1615580"/>
          </a:xfrm>
          <a:prstGeom prst="rect">
            <a:avLst/>
          </a:prstGeom>
        </p:spPr>
      </p:pic>
      <p:pic>
        <p:nvPicPr>
          <p:cNvPr id="7" name="Picture 6">
            <a:extLst>
              <a:ext uri="{FF2B5EF4-FFF2-40B4-BE49-F238E27FC236}">
                <a16:creationId xmlns:a16="http://schemas.microsoft.com/office/drawing/2014/main" id="{7680D943-EB15-4F90-A41C-2CADCA56CF01}"/>
              </a:ext>
            </a:extLst>
          </p:cNvPr>
          <p:cNvPicPr>
            <a:picLocks noChangeAspect="1"/>
          </p:cNvPicPr>
          <p:nvPr/>
        </p:nvPicPr>
        <p:blipFill>
          <a:blip r:embed="rId5"/>
          <a:stretch>
            <a:fillRect/>
          </a:stretch>
        </p:blipFill>
        <p:spPr>
          <a:xfrm>
            <a:off x="7987406" y="2490168"/>
            <a:ext cx="2110603" cy="1825311"/>
          </a:xfrm>
          <a:prstGeom prst="rect">
            <a:avLst/>
          </a:prstGeom>
        </p:spPr>
      </p:pic>
    </p:spTree>
    <p:extLst>
      <p:ext uri="{BB962C8B-B14F-4D97-AF65-F5344CB8AC3E}">
        <p14:creationId xmlns:p14="http://schemas.microsoft.com/office/powerpoint/2010/main" val="1973318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7723ABFB-468A-4255-957A-4B558052CA51}"/>
              </a:ext>
            </a:extLst>
          </p:cNvPr>
          <p:cNvGraphicFramePr>
            <a:graphicFrameLocks noGrp="1"/>
          </p:cNvGraphicFramePr>
          <p:nvPr/>
        </p:nvGraphicFramePr>
        <p:xfrm>
          <a:off x="0" y="1005839"/>
          <a:ext cx="12192000" cy="5373189"/>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992183833"/>
                    </a:ext>
                  </a:extLst>
                </a:gridCol>
                <a:gridCol w="2438400">
                  <a:extLst>
                    <a:ext uri="{9D8B030D-6E8A-4147-A177-3AD203B41FA5}">
                      <a16:colId xmlns:a16="http://schemas.microsoft.com/office/drawing/2014/main" val="3740531724"/>
                    </a:ext>
                  </a:extLst>
                </a:gridCol>
                <a:gridCol w="2438400">
                  <a:extLst>
                    <a:ext uri="{9D8B030D-6E8A-4147-A177-3AD203B41FA5}">
                      <a16:colId xmlns:a16="http://schemas.microsoft.com/office/drawing/2014/main" val="1287018519"/>
                    </a:ext>
                  </a:extLst>
                </a:gridCol>
                <a:gridCol w="2438400">
                  <a:extLst>
                    <a:ext uri="{9D8B030D-6E8A-4147-A177-3AD203B41FA5}">
                      <a16:colId xmlns:a16="http://schemas.microsoft.com/office/drawing/2014/main" val="3359402492"/>
                    </a:ext>
                  </a:extLst>
                </a:gridCol>
                <a:gridCol w="2438400">
                  <a:extLst>
                    <a:ext uri="{9D8B030D-6E8A-4147-A177-3AD203B41FA5}">
                      <a16:colId xmlns:a16="http://schemas.microsoft.com/office/drawing/2014/main" val="1354349824"/>
                    </a:ext>
                  </a:extLst>
                </a:gridCol>
              </a:tblGrid>
              <a:tr h="1791063">
                <a:tc>
                  <a:txBody>
                    <a:bodyPr/>
                    <a:lstStyle/>
                    <a:p>
                      <a:pPr algn="ctr"/>
                      <a:r>
                        <a:rPr lang="en-US" sz="1200" b="1" dirty="0">
                          <a:solidFill>
                            <a:schemeClr val="tx1"/>
                          </a:solidFill>
                        </a:rPr>
                        <a:t>Aerospace and Defense</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tx1"/>
                          </a:solidFill>
                        </a:rPr>
                        <a:t>Automotive</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tx1"/>
                          </a:solidFill>
                        </a:rPr>
                        <a:t>Biological Sciences</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tx1"/>
                          </a:solidFill>
                        </a:rPr>
                        <a:t>Biotech and Pharmaceutical</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tx1"/>
                          </a:solidFill>
                        </a:rPr>
                        <a:t>Communications</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2560317"/>
                  </a:ext>
                </a:extLst>
              </a:tr>
              <a:tr h="1791063">
                <a:tc>
                  <a:txBody>
                    <a:bodyPr/>
                    <a:lstStyle/>
                    <a:p>
                      <a:pPr marL="0" marR="0" lvl="0" indent="0" algn="ctr" defTabSz="91668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Electronics</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668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Energy Production</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668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Financial Services</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668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Industrial Machinery</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668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Medical Devices</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8230818"/>
                  </a:ext>
                </a:extLst>
              </a:tr>
              <a:tr h="1791063">
                <a:tc>
                  <a:txBody>
                    <a:bodyPr/>
                    <a:lstStyle/>
                    <a:p>
                      <a:pPr marL="0" marR="0" lvl="0" indent="0" algn="ctr" defTabSz="91668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Metals, Materials, Mining</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668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Neuroscience</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668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Railway Systems</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668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Semiconductors</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668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Software and Internet</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3181234"/>
                  </a:ext>
                </a:extLst>
              </a:tr>
            </a:tbl>
          </a:graphicData>
        </a:graphic>
      </p:graphicFrame>
      <p:pic>
        <p:nvPicPr>
          <p:cNvPr id="1026" name="Picture 2" descr="https://www.mathworks.com/content/mathworks/www/en/solutions/industrial-automation-machinery/process-automation-systems-industrial-controls/_jcr_content/mainParsys/column_0/1/column_0/2/thumbnail.img.jpg/1481295320875.jpg">
            <a:extLst>
              <a:ext uri="{FF2B5EF4-FFF2-40B4-BE49-F238E27FC236}">
                <a16:creationId xmlns:a16="http://schemas.microsoft.com/office/drawing/2014/main" id="{2FE24124-47EC-4C9C-89D8-81B85B11BC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15555"/>
          <a:stretch/>
        </p:blipFill>
        <p:spPr bwMode="auto">
          <a:xfrm>
            <a:off x="7569654" y="3032759"/>
            <a:ext cx="1920240" cy="12801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8D815E1-E3C9-42CC-8A02-313374C5C115}"/>
              </a:ext>
            </a:extLst>
          </p:cNvPr>
          <p:cNvSpPr>
            <a:spLocks noGrp="1"/>
          </p:cNvSpPr>
          <p:nvPr>
            <p:ph type="title"/>
          </p:nvPr>
        </p:nvSpPr>
        <p:spPr/>
        <p:txBody>
          <a:bodyPr/>
          <a:lstStyle/>
          <a:p>
            <a:r>
              <a:rPr lang="en-US" dirty="0">
                <a:solidFill>
                  <a:srgbClr val="004B87"/>
                </a:solidFill>
              </a:rPr>
              <a:t>Key</a:t>
            </a:r>
            <a:r>
              <a:rPr lang="en-US" dirty="0"/>
              <a:t> </a:t>
            </a:r>
            <a:r>
              <a:rPr lang="en-US" dirty="0">
                <a:solidFill>
                  <a:srgbClr val="004B87"/>
                </a:solidFill>
              </a:rPr>
              <a:t>Industries that use MATLAB</a:t>
            </a:r>
          </a:p>
        </p:txBody>
      </p:sp>
      <p:pic>
        <p:nvPicPr>
          <p:cNvPr id="6" name="Picture 5">
            <a:extLst>
              <a:ext uri="{FF2B5EF4-FFF2-40B4-BE49-F238E27FC236}">
                <a16:creationId xmlns:a16="http://schemas.microsoft.com/office/drawing/2014/main" id="{CFF75EB0-D066-4326-99F0-001CAC206C7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754" t="651" r="74" b="1630"/>
          <a:stretch/>
        </p:blipFill>
        <p:spPr>
          <a:xfrm>
            <a:off x="269937" y="1243675"/>
            <a:ext cx="1920240" cy="1280160"/>
          </a:xfrm>
          <a:prstGeom prst="rect">
            <a:avLst/>
          </a:prstGeom>
        </p:spPr>
      </p:pic>
      <p:pic>
        <p:nvPicPr>
          <p:cNvPr id="8" name="Picture 7" descr="http://www.subaru-global.com/ebrochure/Forester/2018my/HUEN/mobile/assets/images/eyesight/eyesight_01.jpg">
            <a:extLst>
              <a:ext uri="{FF2B5EF4-FFF2-40B4-BE49-F238E27FC236}">
                <a16:creationId xmlns:a16="http://schemas.microsoft.com/office/drawing/2014/main" id="{6A0D8F8B-4A20-4BD9-978D-C309ADFE5A8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906" r="8906" b="9249"/>
          <a:stretch/>
        </p:blipFill>
        <p:spPr bwMode="auto">
          <a:xfrm>
            <a:off x="2699657" y="1243675"/>
            <a:ext cx="192024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84DC3DF-5123-428C-ADA6-D12DF6536FC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11981" b="11985"/>
          <a:stretch/>
        </p:blipFill>
        <p:spPr>
          <a:xfrm>
            <a:off x="269937" y="3032759"/>
            <a:ext cx="1920240" cy="1280160"/>
          </a:xfrm>
          <a:prstGeom prst="rect">
            <a:avLst/>
          </a:prstGeom>
        </p:spPr>
      </p:pic>
      <p:pic>
        <p:nvPicPr>
          <p:cNvPr id="11" name="Picture 2" descr="Image result for site:mathworks.com carnegie">
            <a:extLst>
              <a:ext uri="{FF2B5EF4-FFF2-40B4-BE49-F238E27FC236}">
                <a16:creationId xmlns:a16="http://schemas.microsoft.com/office/drawing/2014/main" id="{3B95945B-79EC-4C9C-81F9-0FEB5289B2E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7813" r="7813"/>
          <a:stretch/>
        </p:blipFill>
        <p:spPr bwMode="auto">
          <a:xfrm>
            <a:off x="2699657" y="3032759"/>
            <a:ext cx="192024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D4198FF2-D760-49D8-853C-E0484692B8C1}"/>
              </a:ext>
            </a:extLst>
          </p:cNvPr>
          <p:cNvPicPr>
            <a:picLocks noChangeAspect="1"/>
          </p:cNvPicPr>
          <p:nvPr/>
        </p:nvPicPr>
        <p:blipFill rotWithShape="1">
          <a:blip r:embed="rId8"/>
          <a:srcRect l="-935" t="781" r="935" b="9787"/>
          <a:stretch/>
        </p:blipFill>
        <p:spPr>
          <a:xfrm>
            <a:off x="7569654" y="4837700"/>
            <a:ext cx="1920240" cy="1280160"/>
          </a:xfrm>
          <a:prstGeom prst="rect">
            <a:avLst/>
          </a:prstGeom>
        </p:spPr>
      </p:pic>
      <p:pic>
        <p:nvPicPr>
          <p:cNvPr id="5122" name="Picture 2" descr="Image result for financial trader screens">
            <a:extLst>
              <a:ext uri="{FF2B5EF4-FFF2-40B4-BE49-F238E27FC236}">
                <a16:creationId xmlns:a16="http://schemas.microsoft.com/office/drawing/2014/main" id="{12E538C1-21C5-48E1-9AD4-C41786978BA2}"/>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6667" r="16667"/>
          <a:stretch/>
        </p:blipFill>
        <p:spPr bwMode="auto">
          <a:xfrm>
            <a:off x="5129377" y="3032759"/>
            <a:ext cx="192024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www.mathworks.com/content/mathworks/www/en/solutions/biological-sciences/jcr:content/mainParsys/column_0/1/feature_0/items/item_1.adapt.full.medium.jpg/1521698247146.jpg">
            <a:extLst>
              <a:ext uri="{FF2B5EF4-FFF2-40B4-BE49-F238E27FC236}">
                <a16:creationId xmlns:a16="http://schemas.microsoft.com/office/drawing/2014/main" id="{45D85A3F-0E97-4E20-B5CD-C1D92526AE0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333" t="-371" r="32667" b="371"/>
          <a:stretch/>
        </p:blipFill>
        <p:spPr bwMode="auto">
          <a:xfrm>
            <a:off x="5129377" y="1243675"/>
            <a:ext cx="192024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a:extLst>
              <a:ext uri="{FF2B5EF4-FFF2-40B4-BE49-F238E27FC236}">
                <a16:creationId xmlns:a16="http://schemas.microsoft.com/office/drawing/2014/main" id="{56C9D2E6-1FA6-46E9-8B9B-28481FE89877}"/>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5" r="15"/>
          <a:stretch/>
        </p:blipFill>
        <p:spPr bwMode="auto">
          <a:xfrm>
            <a:off x="7569654" y="1243675"/>
            <a:ext cx="192024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s://www.mathworks.com/content/mathworks/www/en/solutions/jcr:content/mainParsys/column_1/1/columns_copy/3/panel_copy/headerImage.adapt.full.medium.jpg/1527777987704.jpg">
            <a:extLst>
              <a:ext uri="{FF2B5EF4-FFF2-40B4-BE49-F238E27FC236}">
                <a16:creationId xmlns:a16="http://schemas.microsoft.com/office/drawing/2014/main" id="{0D638840-59DF-4E6B-A35B-B8A74A701759}"/>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379" t="287" r="15121" b="-287"/>
          <a:stretch/>
        </p:blipFill>
        <p:spPr bwMode="auto">
          <a:xfrm>
            <a:off x="10023679" y="3032759"/>
            <a:ext cx="192024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Image result for offshore drilling rig">
            <a:extLst>
              <a:ext uri="{FF2B5EF4-FFF2-40B4-BE49-F238E27FC236}">
                <a16:creationId xmlns:a16="http://schemas.microsoft.com/office/drawing/2014/main" id="{91315E67-D0E0-4AB8-A0D7-1E984DBB27BC}"/>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7734" r="7734"/>
          <a:stretch/>
        </p:blipFill>
        <p:spPr bwMode="auto">
          <a:xfrm>
            <a:off x="269937" y="4837700"/>
            <a:ext cx="192024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Brain mapping">
            <a:extLst>
              <a:ext uri="{FF2B5EF4-FFF2-40B4-BE49-F238E27FC236}">
                <a16:creationId xmlns:a16="http://schemas.microsoft.com/office/drawing/2014/main" id="{9311DE12-044E-4D34-A98A-746F05DA538D}"/>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7813" r="7813"/>
          <a:stretch/>
        </p:blipFill>
        <p:spPr bwMode="auto">
          <a:xfrm>
            <a:off x="2699657" y="4837700"/>
            <a:ext cx="192024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Image result for site:mathworks.com railway">
            <a:extLst>
              <a:ext uri="{FF2B5EF4-FFF2-40B4-BE49-F238E27FC236}">
                <a16:creationId xmlns:a16="http://schemas.microsoft.com/office/drawing/2014/main" id="{B68A72DC-3D7F-4C66-9728-63BD0FB239BA}"/>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445" t="20381" r="24689" b="13072"/>
          <a:stretch/>
        </p:blipFill>
        <p:spPr bwMode="auto">
          <a:xfrm>
            <a:off x="5129377" y="4837700"/>
            <a:ext cx="192024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Image result for site:mathworks.com communications">
            <a:extLst>
              <a:ext uri="{FF2B5EF4-FFF2-40B4-BE49-F238E27FC236}">
                <a16:creationId xmlns:a16="http://schemas.microsoft.com/office/drawing/2014/main" id="{7983170E-ABE9-4BFF-B843-1349B3F6858E}"/>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31" r="31"/>
          <a:stretch/>
        </p:blipFill>
        <p:spPr bwMode="auto">
          <a:xfrm>
            <a:off x="10023679" y="1243675"/>
            <a:ext cx="192024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D94CE1D7-02FB-439B-A55A-A61FD4B8F227}"/>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t="66" b="66"/>
          <a:stretch/>
        </p:blipFill>
        <p:spPr>
          <a:xfrm>
            <a:off x="10023679" y="4837700"/>
            <a:ext cx="1920240" cy="1280160"/>
          </a:xfrm>
          <a:prstGeom prst="rect">
            <a:avLst/>
          </a:prstGeom>
        </p:spPr>
      </p:pic>
    </p:spTree>
    <p:extLst>
      <p:ext uri="{BB962C8B-B14F-4D97-AF65-F5344CB8AC3E}">
        <p14:creationId xmlns:p14="http://schemas.microsoft.com/office/powerpoint/2010/main" val="1283118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few companies that use MATLAB</a:t>
            </a:r>
          </a:p>
        </p:txBody>
      </p:sp>
      <p:grpSp>
        <p:nvGrpSpPr>
          <p:cNvPr id="7" name="Group 6">
            <a:extLst>
              <a:ext uri="{FF2B5EF4-FFF2-40B4-BE49-F238E27FC236}">
                <a16:creationId xmlns:a16="http://schemas.microsoft.com/office/drawing/2014/main" id="{A5AE226F-1F5A-487A-B415-D6593950D082}"/>
              </a:ext>
            </a:extLst>
          </p:cNvPr>
          <p:cNvGrpSpPr/>
          <p:nvPr/>
        </p:nvGrpSpPr>
        <p:grpSpPr>
          <a:xfrm>
            <a:off x="6899625" y="4367758"/>
            <a:ext cx="2612374" cy="2425003"/>
            <a:chOff x="8422602" y="4401790"/>
            <a:chExt cx="2612374" cy="2425003"/>
          </a:xfrm>
        </p:grpSpPr>
        <p:sp>
          <p:nvSpPr>
            <p:cNvPr id="23" name="TextBox 22">
              <a:extLst>
                <a:ext uri="{FF2B5EF4-FFF2-40B4-BE49-F238E27FC236}">
                  <a16:creationId xmlns:a16="http://schemas.microsoft.com/office/drawing/2014/main" id="{00CE8FF7-6474-434A-B65E-6C1416D686F4}"/>
                </a:ext>
              </a:extLst>
            </p:cNvPr>
            <p:cNvSpPr txBox="1"/>
            <p:nvPr/>
          </p:nvSpPr>
          <p:spPr>
            <a:xfrm>
              <a:off x="8422602" y="6488239"/>
              <a:ext cx="254909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srgbClr val="636569"/>
                  </a:solidFill>
                  <a:effectLst/>
                  <a:uLnTx/>
                  <a:uFillTx/>
                  <a:latin typeface="Arial" pitchFamily="34" charset="0"/>
                  <a:ea typeface="+mn-ea"/>
                  <a:cs typeface="Arial" pitchFamily="34" charset="0"/>
                </a:rPr>
                <a:t>OICA</a:t>
              </a:r>
              <a:r>
                <a:rPr kumimoji="0" lang="en-US" sz="800" b="0" i="0" u="none" strike="noStrike" kern="1200" cap="none" spc="0" normalizeH="0" baseline="0" noProof="0" dirty="0">
                  <a:ln>
                    <a:noFill/>
                  </a:ln>
                  <a:solidFill>
                    <a:srgbClr val="636569"/>
                  </a:solidFill>
                  <a:effectLst/>
                  <a:uLnTx/>
                  <a:uFillTx/>
                  <a:latin typeface="Arial" pitchFamily="34" charset="0"/>
                  <a:ea typeface="+mn-ea"/>
                  <a:cs typeface="Arial" pitchFamily="34" charset="0"/>
                </a:rPr>
                <a:t>: 2017 World Motor Vehicle Production</a:t>
              </a:r>
              <a:br>
                <a:rPr kumimoji="0" lang="en-US" sz="800" b="0" i="0" u="none" strike="noStrike" kern="1200" cap="none" spc="0" normalizeH="0" baseline="0" noProof="0" dirty="0">
                  <a:ln>
                    <a:noFill/>
                  </a:ln>
                  <a:solidFill>
                    <a:srgbClr val="636569"/>
                  </a:solidFill>
                  <a:effectLst/>
                  <a:uLnTx/>
                  <a:uFillTx/>
                  <a:latin typeface="Arial" pitchFamily="34" charset="0"/>
                  <a:ea typeface="+mn-ea"/>
                  <a:cs typeface="Arial" pitchFamily="34" charset="0"/>
                </a:rPr>
              </a:br>
              <a:r>
                <a:rPr kumimoji="0" lang="en-US" sz="800" b="0" i="0" u="none" strike="noStrike" kern="1200" cap="none" spc="0" normalizeH="0" baseline="0" noProof="0" dirty="0">
                  <a:ln>
                    <a:noFill/>
                  </a:ln>
                  <a:solidFill>
                    <a:srgbClr val="636569"/>
                  </a:solidFill>
                  <a:effectLst/>
                  <a:uLnTx/>
                  <a:uFillTx/>
                  <a:latin typeface="Arial" pitchFamily="34" charset="0"/>
                  <a:ea typeface="+mn-ea"/>
                  <a:cs typeface="Arial" pitchFamily="34" charset="0"/>
                </a:rPr>
                <a:t>PwC: Aerospace and Defense 2018 Year in Review</a:t>
              </a:r>
            </a:p>
          </p:txBody>
        </p:sp>
        <p:grpSp>
          <p:nvGrpSpPr>
            <p:cNvPr id="37" name="Group 36">
              <a:extLst>
                <a:ext uri="{FF2B5EF4-FFF2-40B4-BE49-F238E27FC236}">
                  <a16:creationId xmlns:a16="http://schemas.microsoft.com/office/drawing/2014/main" id="{EDCFC926-5F96-477B-81C5-1BB3A87BDE78}"/>
                </a:ext>
              </a:extLst>
            </p:cNvPr>
            <p:cNvGrpSpPr/>
            <p:nvPr/>
          </p:nvGrpSpPr>
          <p:grpSpPr>
            <a:xfrm>
              <a:off x="8474656" y="4401790"/>
              <a:ext cx="2560320" cy="2020610"/>
              <a:chOff x="8672478" y="3848128"/>
              <a:chExt cx="2560320" cy="2020610"/>
            </a:xfrm>
          </p:grpSpPr>
          <p:sp>
            <p:nvSpPr>
              <p:cNvPr id="38" name="Rectangle 37">
                <a:extLst>
                  <a:ext uri="{FF2B5EF4-FFF2-40B4-BE49-F238E27FC236}">
                    <a16:creationId xmlns:a16="http://schemas.microsoft.com/office/drawing/2014/main" id="{865EA6F1-AD71-4331-93F6-4D7CC0F0368C}"/>
                  </a:ext>
                </a:extLst>
              </p:cNvPr>
              <p:cNvSpPr/>
              <p:nvPr/>
            </p:nvSpPr>
            <p:spPr>
              <a:xfrm>
                <a:off x="8672478" y="4945408"/>
                <a:ext cx="2560320" cy="923330"/>
              </a:xfrm>
              <a:prstGeom prst="rect">
                <a:avLst/>
              </a:prstGeom>
            </p:spPr>
            <p:txBody>
              <a:bodyPr wrap="square" lIns="0" rIns="0">
                <a:spAutoFit/>
              </a:bodyPr>
              <a:lstStyle/>
              <a:p>
                <a:pPr marL="0" marR="0" lvl="0" indent="0" algn="ctr" defTabSz="914400" rtl="0" eaLnBrk="1" fontAlgn="auto" latinLnBrk="0" hangingPunct="1">
                  <a:lnSpc>
                    <a:spcPct val="100000"/>
                  </a:lnSpc>
                  <a:spcBef>
                    <a:spcPts val="0"/>
                  </a:spcBef>
                  <a:spcAft>
                    <a:spcPts val="400"/>
                  </a:spcAft>
                  <a:buClrTx/>
                  <a:buSzTx/>
                  <a:buFontTx/>
                  <a:buNone/>
                  <a:tabLst>
                    <a:tab pos="1544638" algn="l"/>
                  </a:tabLst>
                  <a:defRPr/>
                </a:pPr>
                <a:r>
                  <a:rPr kumimoji="0" lang="en-US" sz="1800" b="0" i="0" u="none" strike="noStrike" kern="1200" cap="none" spc="0" normalizeH="0" baseline="0" noProof="0" dirty="0">
                    <a:ln>
                      <a:noFill/>
                    </a:ln>
                    <a:solidFill>
                      <a:srgbClr val="125687"/>
                    </a:solidFill>
                    <a:effectLst/>
                    <a:uLnTx/>
                    <a:uFillTx/>
                    <a:latin typeface="Arial" panose="020B0604020202020204" pitchFamily="34" charset="0"/>
                    <a:ea typeface="+mn-ea"/>
                    <a:cs typeface="+mn-cs"/>
                  </a:rPr>
                  <a:t>All of the top 10</a:t>
                </a:r>
                <a:br>
                  <a:rPr kumimoji="0" lang="en-US" sz="1800" b="0" i="0" u="none" strike="noStrike" kern="1200" cap="none" spc="0" normalizeH="0" baseline="0" noProof="0" dirty="0">
                    <a:ln>
                      <a:noFill/>
                    </a:ln>
                    <a:solidFill>
                      <a:srgbClr val="125687"/>
                    </a:solidFill>
                    <a:effectLst/>
                    <a:uLnTx/>
                    <a:uFillTx/>
                    <a:latin typeface="Arial" panose="020B0604020202020204" pitchFamily="34" charset="0"/>
                    <a:ea typeface="+mn-ea"/>
                    <a:cs typeface="+mn-cs"/>
                  </a:rPr>
                </a:br>
                <a:r>
                  <a:rPr kumimoji="0" lang="en-US" sz="1800" b="0" i="0" u="none" strike="noStrike" kern="1200" cap="none" spc="0" normalizeH="0" baseline="0" noProof="0" dirty="0">
                    <a:ln>
                      <a:noFill/>
                    </a:ln>
                    <a:solidFill>
                      <a:srgbClr val="125687"/>
                    </a:solidFill>
                    <a:effectLst/>
                    <a:uLnTx/>
                    <a:uFillTx/>
                    <a:latin typeface="Arial" panose="020B0604020202020204" pitchFamily="34" charset="0"/>
                    <a:ea typeface="+mn-ea"/>
                    <a:cs typeface="+mn-cs"/>
                  </a:rPr>
                  <a:t>automotive and </a:t>
                </a:r>
                <a:br>
                  <a:rPr kumimoji="0" lang="en-US" sz="1800" b="0" i="0" u="none" strike="noStrike" kern="1200" cap="none" spc="0" normalizeH="0" baseline="0" noProof="0" dirty="0">
                    <a:ln>
                      <a:noFill/>
                    </a:ln>
                    <a:solidFill>
                      <a:srgbClr val="125687"/>
                    </a:solidFill>
                    <a:effectLst/>
                    <a:uLnTx/>
                    <a:uFillTx/>
                    <a:latin typeface="Arial" panose="020B0604020202020204" pitchFamily="34" charset="0"/>
                    <a:ea typeface="+mn-ea"/>
                    <a:cs typeface="+mn-cs"/>
                  </a:rPr>
                </a:br>
                <a:r>
                  <a:rPr kumimoji="0" lang="en-US" sz="1800" b="0" i="0" u="none" strike="noStrike" kern="1200" cap="none" spc="0" normalizeH="0" baseline="0" noProof="0" dirty="0">
                    <a:ln>
                      <a:noFill/>
                    </a:ln>
                    <a:solidFill>
                      <a:srgbClr val="125687"/>
                    </a:solidFill>
                    <a:effectLst/>
                    <a:uLnTx/>
                    <a:uFillTx/>
                    <a:latin typeface="Arial" panose="020B0604020202020204" pitchFamily="34" charset="0"/>
                    <a:ea typeface="+mn-ea"/>
                    <a:cs typeface="+mn-cs"/>
                  </a:rPr>
                  <a:t>aerospace companies</a:t>
                </a:r>
                <a:endParaRPr kumimoji="0" lang="en-US" sz="1400" b="0" i="0" u="none" strike="noStrike" kern="1200" cap="none" spc="0" normalizeH="0" baseline="0" noProof="0" dirty="0">
                  <a:ln>
                    <a:noFill/>
                  </a:ln>
                  <a:solidFill>
                    <a:srgbClr val="125687"/>
                  </a:solidFill>
                  <a:effectLst/>
                  <a:uLnTx/>
                  <a:uFillTx/>
                  <a:latin typeface="Arial" panose="020B0604020202020204" pitchFamily="34" charset="0"/>
                  <a:ea typeface="+mn-ea"/>
                  <a:cs typeface="+mn-cs"/>
                </a:endParaRPr>
              </a:p>
            </p:txBody>
          </p:sp>
          <p:pic>
            <p:nvPicPr>
              <p:cNvPr id="39" name="Graphic 26">
                <a:extLst>
                  <a:ext uri="{FF2B5EF4-FFF2-40B4-BE49-F238E27FC236}">
                    <a16:creationId xmlns:a16="http://schemas.microsoft.com/office/drawing/2014/main" id="{1F6CC9EE-98ED-4BA9-BC54-B3E3C71AC3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43906" y="3848128"/>
                <a:ext cx="731520" cy="731520"/>
              </a:xfrm>
              <a:prstGeom prst="rect">
                <a:avLst/>
              </a:prstGeom>
            </p:spPr>
          </p:pic>
          <p:pic>
            <p:nvPicPr>
              <p:cNvPr id="40" name="Graphic 26">
                <a:extLst>
                  <a:ext uri="{FF2B5EF4-FFF2-40B4-BE49-F238E27FC236}">
                    <a16:creationId xmlns:a16="http://schemas.microsoft.com/office/drawing/2014/main" id="{90137E19-52AF-4CF7-B8AB-8C501A9C03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15466" y="4213888"/>
                <a:ext cx="731520" cy="731520"/>
              </a:xfrm>
              <a:prstGeom prst="rect">
                <a:avLst/>
              </a:prstGeom>
            </p:spPr>
          </p:pic>
        </p:grpSp>
      </p:grpSp>
      <p:grpSp>
        <p:nvGrpSpPr>
          <p:cNvPr id="42" name="Group 41">
            <a:extLst>
              <a:ext uri="{FF2B5EF4-FFF2-40B4-BE49-F238E27FC236}">
                <a16:creationId xmlns:a16="http://schemas.microsoft.com/office/drawing/2014/main" id="{E6C1BE9B-ADB0-4F08-BBCA-4FDA482CCC7D}"/>
              </a:ext>
            </a:extLst>
          </p:cNvPr>
          <p:cNvGrpSpPr/>
          <p:nvPr/>
        </p:nvGrpSpPr>
        <p:grpSpPr>
          <a:xfrm>
            <a:off x="6723341" y="2118528"/>
            <a:ext cx="2743200" cy="2416002"/>
            <a:chOff x="301414" y="4008572"/>
            <a:chExt cx="2743200" cy="2416002"/>
          </a:xfrm>
        </p:grpSpPr>
        <p:sp>
          <p:nvSpPr>
            <p:cNvPr id="43" name="Rectangle 42">
              <a:extLst>
                <a:ext uri="{FF2B5EF4-FFF2-40B4-BE49-F238E27FC236}">
                  <a16:creationId xmlns:a16="http://schemas.microsoft.com/office/drawing/2014/main" id="{2813B3F9-389A-4CE5-A2BB-752D3B7D5F6B}"/>
                </a:ext>
              </a:extLst>
            </p:cNvPr>
            <p:cNvSpPr/>
            <p:nvPr/>
          </p:nvSpPr>
          <p:spPr>
            <a:xfrm>
              <a:off x="301414" y="5080616"/>
              <a:ext cx="2743200" cy="1343958"/>
            </a:xfrm>
            <a:prstGeom prst="rect">
              <a:avLst/>
            </a:prstGeom>
          </p:spPr>
          <p:txBody>
            <a:bodyPr wrap="square" lIns="0" rIns="0">
              <a:spAutoFit/>
            </a:bodyPr>
            <a:lstStyle/>
            <a:p>
              <a:pPr marL="0" marR="0" lvl="0" indent="0" algn="ctr" defTabSz="914400" rtl="0" eaLnBrk="1" fontAlgn="auto" latinLnBrk="0" hangingPunct="1">
                <a:lnSpc>
                  <a:spcPct val="100000"/>
                </a:lnSpc>
                <a:spcBef>
                  <a:spcPts val="0"/>
                </a:spcBef>
                <a:spcAft>
                  <a:spcPts val="400"/>
                </a:spcAft>
                <a:buClrTx/>
                <a:buSzTx/>
                <a:buFontTx/>
                <a:buNone/>
                <a:tabLst>
                  <a:tab pos="1544638" algn="l"/>
                </a:tabLst>
                <a:defRPr/>
              </a:pPr>
              <a:r>
                <a:rPr kumimoji="0" lang="en-US" sz="2400" b="1" i="0" u="none" strike="noStrike" kern="1200" cap="none" spc="0" normalizeH="0" baseline="0" noProof="0" dirty="0">
                  <a:ln>
                    <a:noFill/>
                  </a:ln>
                  <a:solidFill>
                    <a:srgbClr val="125687"/>
                  </a:solidFill>
                  <a:effectLst/>
                  <a:uLnTx/>
                  <a:uFillTx/>
                  <a:latin typeface="Arial" panose="020B0604020202020204" pitchFamily="34" charset="0"/>
                  <a:ea typeface="+mn-ea"/>
                  <a:cs typeface="+mn-cs"/>
                </a:rPr>
                <a:t>100,000+</a:t>
              </a:r>
            </a:p>
            <a:p>
              <a:pPr marL="0" marR="0" lvl="0" indent="0" algn="ctr" defTabSz="914400" rtl="0" eaLnBrk="1" fontAlgn="auto" latinLnBrk="0" hangingPunct="1">
                <a:lnSpc>
                  <a:spcPct val="100000"/>
                </a:lnSpc>
                <a:spcBef>
                  <a:spcPts val="0"/>
                </a:spcBef>
                <a:spcAft>
                  <a:spcPts val="400"/>
                </a:spcAft>
                <a:buClrTx/>
                <a:buSzTx/>
                <a:buFontTx/>
                <a:buNone/>
                <a:tabLst>
                  <a:tab pos="1544638" algn="l"/>
                </a:tabLst>
                <a:defRPr/>
              </a:pPr>
              <a:r>
                <a:rPr kumimoji="0" lang="en-US" sz="1800" b="0" i="0" u="none" strike="noStrike" kern="1200" cap="none" spc="0" normalizeH="0" baseline="0" noProof="0" dirty="0">
                  <a:ln>
                    <a:noFill/>
                  </a:ln>
                  <a:solidFill>
                    <a:srgbClr val="125687"/>
                  </a:solidFill>
                  <a:effectLst/>
                  <a:uLnTx/>
                  <a:uFillTx/>
                  <a:latin typeface="Arial" panose="020B0604020202020204" pitchFamily="34" charset="0"/>
                  <a:ea typeface="+mn-ea"/>
                  <a:cs typeface="+mn-cs"/>
                </a:rPr>
                <a:t>businesses, governments, and universities</a:t>
              </a:r>
            </a:p>
          </p:txBody>
        </p:sp>
        <p:pic>
          <p:nvPicPr>
            <p:cNvPr id="44" name="Graphic 43" descr="City">
              <a:extLst>
                <a:ext uri="{FF2B5EF4-FFF2-40B4-BE49-F238E27FC236}">
                  <a16:creationId xmlns:a16="http://schemas.microsoft.com/office/drawing/2014/main" id="{3AC068C0-5B25-4264-A184-99F398F6E9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5794" y="4008572"/>
              <a:ext cx="1234440" cy="1234440"/>
            </a:xfrm>
            <a:prstGeom prst="rect">
              <a:avLst/>
            </a:prstGeom>
          </p:spPr>
        </p:pic>
      </p:grpSp>
      <p:grpSp>
        <p:nvGrpSpPr>
          <p:cNvPr id="5" name="Group 4">
            <a:extLst>
              <a:ext uri="{FF2B5EF4-FFF2-40B4-BE49-F238E27FC236}">
                <a16:creationId xmlns:a16="http://schemas.microsoft.com/office/drawing/2014/main" id="{B91E800B-9C59-4C47-B5CB-404CD169F55C}"/>
              </a:ext>
            </a:extLst>
          </p:cNvPr>
          <p:cNvGrpSpPr/>
          <p:nvPr/>
        </p:nvGrpSpPr>
        <p:grpSpPr>
          <a:xfrm>
            <a:off x="6972063" y="268655"/>
            <a:ext cx="2245756" cy="1911581"/>
            <a:chOff x="1151504" y="4236133"/>
            <a:chExt cx="2560320" cy="1914626"/>
          </a:xfrm>
        </p:grpSpPr>
        <p:sp>
          <p:nvSpPr>
            <p:cNvPr id="41" name="Rectangle 40">
              <a:extLst>
                <a:ext uri="{FF2B5EF4-FFF2-40B4-BE49-F238E27FC236}">
                  <a16:creationId xmlns:a16="http://schemas.microsoft.com/office/drawing/2014/main" id="{967CE7E5-C5BC-42FF-8360-9785B5DA2A29}"/>
                </a:ext>
              </a:extLst>
            </p:cNvPr>
            <p:cNvSpPr/>
            <p:nvPr/>
          </p:nvSpPr>
          <p:spPr>
            <a:xfrm>
              <a:off x="1151504" y="5365929"/>
              <a:ext cx="2560320" cy="784830"/>
            </a:xfrm>
            <a:prstGeom prst="rect">
              <a:avLst/>
            </a:prstGeom>
          </p:spPr>
          <p:txBody>
            <a:bodyPr wrap="square" lIns="0" rIns="0">
              <a:spAutoFit/>
            </a:bodyPr>
            <a:lstStyle/>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sz="2400" b="1" i="0" u="none" strike="noStrike" kern="1200" cap="none" spc="0" normalizeH="0" baseline="0" noProof="0" dirty="0">
                  <a:ln>
                    <a:noFill/>
                  </a:ln>
                  <a:solidFill>
                    <a:srgbClr val="035691"/>
                  </a:solidFill>
                  <a:effectLst/>
                  <a:uLnTx/>
                  <a:uFillTx/>
                  <a:latin typeface="Arial" panose="020B0604020202020204" pitchFamily="34" charset="0"/>
                  <a:ea typeface="+mn-ea"/>
                  <a:cs typeface="+mn-cs"/>
                </a:rPr>
                <a:t>4 million+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25687"/>
                  </a:solidFill>
                  <a:effectLst/>
                  <a:uLnTx/>
                  <a:uFillTx/>
                  <a:latin typeface="Arial" panose="020B0604020202020204" pitchFamily="34" charset="0"/>
                  <a:ea typeface="+mn-ea"/>
                  <a:cs typeface="+mn-cs"/>
                </a:rPr>
                <a:t>users in 185 countries</a:t>
              </a:r>
            </a:p>
          </p:txBody>
        </p:sp>
        <p:pic>
          <p:nvPicPr>
            <p:cNvPr id="45" name="Graphic 44">
              <a:extLst>
                <a:ext uri="{FF2B5EF4-FFF2-40B4-BE49-F238E27FC236}">
                  <a16:creationId xmlns:a16="http://schemas.microsoft.com/office/drawing/2014/main" id="{792CB07F-DC54-441A-B39E-2D62A24169A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86508" y="4236133"/>
              <a:ext cx="1307592" cy="1307592"/>
            </a:xfrm>
            <a:prstGeom prst="rect">
              <a:avLst/>
            </a:prstGeom>
          </p:spPr>
        </p:pic>
      </p:grpSp>
      <p:sp>
        <p:nvSpPr>
          <p:cNvPr id="4" name="Content Placeholder 3">
            <a:extLst>
              <a:ext uri="{FF2B5EF4-FFF2-40B4-BE49-F238E27FC236}">
                <a16:creationId xmlns:a16="http://schemas.microsoft.com/office/drawing/2014/main" id="{A0C185C4-C522-4A20-85F2-3DBBFB91AA0F}"/>
              </a:ext>
            </a:extLst>
          </p:cNvPr>
          <p:cNvSpPr>
            <a:spLocks noGrp="1"/>
          </p:cNvSpPr>
          <p:nvPr>
            <p:ph idx="1"/>
          </p:nvPr>
        </p:nvSpPr>
        <p:spPr>
          <a:xfrm>
            <a:off x="609602" y="1600200"/>
            <a:ext cx="7010398" cy="4648200"/>
          </a:xfrm>
        </p:spPr>
        <p:txBody>
          <a:bodyPr numCol="2"/>
          <a:lstStyle/>
          <a:p>
            <a:pPr lvl="0"/>
            <a:r>
              <a:rPr lang="en-US" sz="2000" dirty="0"/>
              <a:t>Amazon</a:t>
            </a:r>
          </a:p>
          <a:p>
            <a:pPr lvl="0"/>
            <a:r>
              <a:rPr lang="en-US" sz="2000" dirty="0"/>
              <a:t>Apple</a:t>
            </a:r>
          </a:p>
          <a:p>
            <a:r>
              <a:rPr lang="en-US" sz="2000" dirty="0"/>
              <a:t>AT4 wireless</a:t>
            </a:r>
          </a:p>
          <a:p>
            <a:pPr lvl="0"/>
            <a:r>
              <a:rPr lang="en-US" sz="2000" dirty="0"/>
              <a:t>BAE Systems</a:t>
            </a:r>
          </a:p>
          <a:p>
            <a:r>
              <a:rPr lang="en-US" sz="2000" dirty="0"/>
              <a:t>Bank of England/PRA</a:t>
            </a:r>
          </a:p>
          <a:p>
            <a:r>
              <a:rPr lang="en-US" sz="2000" dirty="0"/>
              <a:t>BMW</a:t>
            </a:r>
          </a:p>
          <a:p>
            <a:r>
              <a:rPr lang="en-US" sz="2000" dirty="0"/>
              <a:t>Boeing</a:t>
            </a:r>
          </a:p>
          <a:p>
            <a:pPr lvl="0"/>
            <a:r>
              <a:rPr lang="en-US" sz="2000" dirty="0"/>
              <a:t>Facebook</a:t>
            </a:r>
          </a:p>
          <a:p>
            <a:r>
              <a:rPr lang="en-US" sz="2000" dirty="0"/>
              <a:t>Ford Motor Company</a:t>
            </a:r>
          </a:p>
          <a:p>
            <a:pPr lvl="0"/>
            <a:r>
              <a:rPr lang="en-US" sz="2000" dirty="0"/>
              <a:t>Genentech</a:t>
            </a:r>
          </a:p>
          <a:p>
            <a:r>
              <a:rPr lang="en-US" sz="2000" dirty="0"/>
              <a:t>Google</a:t>
            </a:r>
          </a:p>
          <a:p>
            <a:r>
              <a:rPr lang="en-US" sz="2000" dirty="0"/>
              <a:t>Huawei</a:t>
            </a:r>
          </a:p>
          <a:p>
            <a:r>
              <a:rPr lang="en-US" sz="2000" dirty="0"/>
              <a:t>Hydro-Québec</a:t>
            </a:r>
          </a:p>
          <a:p>
            <a:r>
              <a:rPr lang="en-US" sz="2000" dirty="0"/>
              <a:t>Intel</a:t>
            </a:r>
          </a:p>
          <a:p>
            <a:r>
              <a:rPr lang="en-US" sz="2000" dirty="0"/>
              <a:t>Johnson &amp; Johnson</a:t>
            </a:r>
          </a:p>
          <a:p>
            <a:r>
              <a:rPr lang="en-US" sz="2000" dirty="0"/>
              <a:t>JP Morgan</a:t>
            </a:r>
          </a:p>
          <a:p>
            <a:r>
              <a:rPr lang="en-US" sz="2000" dirty="0"/>
              <a:t>NASA</a:t>
            </a:r>
          </a:p>
          <a:p>
            <a:r>
              <a:rPr lang="en-US" sz="2000" dirty="0"/>
              <a:t>Nokia</a:t>
            </a:r>
          </a:p>
          <a:p>
            <a:r>
              <a:rPr lang="en-US" sz="2000" dirty="0"/>
              <a:t>Qualcomm</a:t>
            </a:r>
          </a:p>
          <a:p>
            <a:pPr lvl="0"/>
            <a:r>
              <a:rPr lang="en-US" sz="2000" dirty="0"/>
              <a:t>Samsung</a:t>
            </a:r>
          </a:p>
          <a:p>
            <a:pPr lvl="0"/>
            <a:r>
              <a:rPr lang="en-US" sz="2000" dirty="0"/>
              <a:t>Siemens</a:t>
            </a:r>
          </a:p>
          <a:p>
            <a:r>
              <a:rPr lang="en-US" sz="2000" dirty="0"/>
              <a:t>Tetra Pak</a:t>
            </a:r>
          </a:p>
          <a:p>
            <a:r>
              <a:rPr lang="en-US" sz="2000" dirty="0"/>
              <a:t>Texas Instruments</a:t>
            </a:r>
          </a:p>
          <a:p>
            <a:r>
              <a:rPr lang="en-US" sz="2000" dirty="0"/>
              <a:t>Toyota</a:t>
            </a:r>
          </a:p>
        </p:txBody>
      </p:sp>
      <p:sp>
        <p:nvSpPr>
          <p:cNvPr id="3" name="Speech Bubble: Rectangle with Corners Rounded 2">
            <a:extLst>
              <a:ext uri="{FF2B5EF4-FFF2-40B4-BE49-F238E27FC236}">
                <a16:creationId xmlns:a16="http://schemas.microsoft.com/office/drawing/2014/main" id="{4A4CC8E9-AD51-4405-B4F4-097883DC0788}"/>
              </a:ext>
            </a:extLst>
          </p:cNvPr>
          <p:cNvSpPr/>
          <p:nvPr/>
        </p:nvSpPr>
        <p:spPr>
          <a:xfrm>
            <a:off x="9448721" y="1874828"/>
            <a:ext cx="2670212" cy="1949139"/>
          </a:xfrm>
          <a:prstGeom prst="wedgeRoundRectCallout">
            <a:avLst>
              <a:gd name="adj1" fmla="val -53304"/>
              <a:gd name="adj2" fmla="val 104957"/>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“If you want to work at Google, make sure you can use MATLAB”</a:t>
            </a:r>
          </a:p>
          <a:p>
            <a:pPr marL="0" marR="0" lvl="0" indent="0" algn="r" defTabSz="914400"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Jonathan Rosenburg,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former Google Senior Vice President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636569"/>
                </a:solidFill>
                <a:effectLst/>
                <a:uLnTx/>
                <a:uFillTx/>
                <a:latin typeface="Arial" pitchFamily="34" charset="0"/>
                <a:ea typeface="+mn-ea"/>
                <a:cs typeface="Arial" pitchFamily="34" charset="0"/>
              </a:rPr>
              <a:t>Business Insider 2014</a:t>
            </a:r>
            <a:endParaRPr kumimoji="0" lang="en-US" sz="2000" b="1"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459215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478E7-A21F-42E6-A51C-5430109E5CA2}"/>
              </a:ext>
            </a:extLst>
          </p:cNvPr>
          <p:cNvSpPr>
            <a:spLocks noGrp="1"/>
          </p:cNvSpPr>
          <p:nvPr>
            <p:ph type="title"/>
          </p:nvPr>
        </p:nvSpPr>
        <p:spPr/>
        <p:txBody>
          <a:bodyPr/>
          <a:lstStyle/>
          <a:p>
            <a:r>
              <a:rPr lang="en-IE" dirty="0"/>
              <a:t>MATLAB Onramp Overview</a:t>
            </a:r>
            <a:br>
              <a:rPr lang="en-IE" dirty="0"/>
            </a:br>
            <a:endParaRPr lang="en-IE" dirty="0"/>
          </a:p>
        </p:txBody>
      </p:sp>
      <p:pic>
        <p:nvPicPr>
          <p:cNvPr id="4" name="Online Media 3" title="MATLAB Onramp Overview">
            <a:hlinkClick r:id="" action="ppaction://media"/>
            <a:extLst>
              <a:ext uri="{FF2B5EF4-FFF2-40B4-BE49-F238E27FC236}">
                <a16:creationId xmlns:a16="http://schemas.microsoft.com/office/drawing/2014/main" id="{D251E80E-2553-A951-5D8C-3D02B86517E2}"/>
              </a:ext>
            </a:extLst>
          </p:cNvPr>
          <p:cNvPicPr>
            <a:picLocks noGrp="1" noRot="1" noChangeAspect="1"/>
          </p:cNvPicPr>
          <p:nvPr>
            <p:ph idx="1"/>
            <a:videoFile r:link="rId1"/>
          </p:nvPr>
        </p:nvPicPr>
        <p:blipFill>
          <a:blip r:embed="rId3"/>
          <a:stretch>
            <a:fillRect/>
          </a:stretch>
        </p:blipFill>
        <p:spPr>
          <a:xfrm>
            <a:off x="1881188" y="1600200"/>
            <a:ext cx="8226425" cy="4648200"/>
          </a:xfrm>
          <a:prstGeom prst="rect">
            <a:avLst/>
          </a:prstGeom>
        </p:spPr>
      </p:pic>
    </p:spTree>
    <p:extLst>
      <p:ext uri="{BB962C8B-B14F-4D97-AF65-F5344CB8AC3E}">
        <p14:creationId xmlns:p14="http://schemas.microsoft.com/office/powerpoint/2010/main" val="4083879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4B4EC-463E-1EC4-2FED-746CE5500646}"/>
              </a:ext>
            </a:extLst>
          </p:cNvPr>
          <p:cNvSpPr>
            <a:spLocks noGrp="1"/>
          </p:cNvSpPr>
          <p:nvPr>
            <p:ph type="title"/>
          </p:nvPr>
        </p:nvSpPr>
        <p:spPr/>
        <p:txBody>
          <a:bodyPr/>
          <a:lstStyle/>
          <a:p>
            <a:r>
              <a:rPr lang="en-IE" dirty="0"/>
              <a:t>Couple of interesting stories and ideas that MATLAB and Simulink were behind:</a:t>
            </a:r>
          </a:p>
        </p:txBody>
      </p:sp>
      <p:sp>
        <p:nvSpPr>
          <p:cNvPr id="3" name="Content Placeholder 2">
            <a:extLst>
              <a:ext uri="{FF2B5EF4-FFF2-40B4-BE49-F238E27FC236}">
                <a16:creationId xmlns:a16="http://schemas.microsoft.com/office/drawing/2014/main" id="{B6096036-C254-2E0C-DD9A-4292490A5060}"/>
              </a:ext>
            </a:extLst>
          </p:cNvPr>
          <p:cNvSpPr>
            <a:spLocks noGrp="1"/>
          </p:cNvSpPr>
          <p:nvPr>
            <p:ph idx="1"/>
          </p:nvPr>
        </p:nvSpPr>
        <p:spPr/>
        <p:txBody>
          <a:bodyPr vert="horz" lIns="91440" tIns="45720" rIns="91440" bIns="45720" rtlCol="0" anchor="t">
            <a:noAutofit/>
          </a:bodyPr>
          <a:lstStyle/>
          <a:p>
            <a:pPr marL="343535" indent="-343535"/>
            <a:r>
              <a:rPr lang="en-IE" dirty="0"/>
              <a:t>MATLAB was used to computationally map genetic </a:t>
            </a:r>
            <a:endParaRPr lang="en-US"/>
          </a:p>
          <a:p>
            <a:pPr marL="0" indent="0">
              <a:buNone/>
            </a:pPr>
            <a:r>
              <a:rPr lang="en-IE" dirty="0"/>
              <a:t>similarities between COVID-19 and previous forms of</a:t>
            </a:r>
          </a:p>
          <a:p>
            <a:pPr marL="0" indent="0">
              <a:buNone/>
            </a:pPr>
            <a:r>
              <a:rPr lang="en-IE" dirty="0"/>
              <a:t>coronavirus. </a:t>
            </a:r>
            <a:r>
              <a:rPr lang="en-US" dirty="0"/>
              <a:t>Once they derived the similarities in the </a:t>
            </a:r>
          </a:p>
          <a:p>
            <a:pPr marL="0" indent="0">
              <a:buNone/>
            </a:pPr>
            <a:r>
              <a:rPr lang="en-US" dirty="0"/>
              <a:t>targeted proteins, they could search for drugs that</a:t>
            </a:r>
          </a:p>
          <a:p>
            <a:pPr marL="0" indent="0">
              <a:buNone/>
            </a:pPr>
            <a:r>
              <a:rPr lang="en-US" dirty="0"/>
              <a:t>interact with those specific proteins, and repurpose </a:t>
            </a:r>
          </a:p>
          <a:p>
            <a:pPr marL="0" indent="0">
              <a:buNone/>
            </a:pPr>
            <a:r>
              <a:rPr lang="en-US" dirty="0"/>
              <a:t>those drugs.  The target list of 2930 drugs was narrowed</a:t>
            </a:r>
          </a:p>
          <a:p>
            <a:pPr marL="0" indent="0">
              <a:buNone/>
            </a:pPr>
            <a:r>
              <a:rPr lang="en-US" dirty="0"/>
              <a:t>to 16</a:t>
            </a:r>
          </a:p>
          <a:p>
            <a:pPr marL="0" indent="0">
              <a:buNone/>
            </a:pPr>
            <a:endParaRPr lang="en-US" dirty="0"/>
          </a:p>
          <a:p>
            <a:pPr marL="343535" indent="-343535"/>
            <a:endParaRPr lang="en-IE" dirty="0"/>
          </a:p>
        </p:txBody>
      </p:sp>
      <p:pic>
        <p:nvPicPr>
          <p:cNvPr id="4" name="Picture 3">
            <a:extLst>
              <a:ext uri="{FF2B5EF4-FFF2-40B4-BE49-F238E27FC236}">
                <a16:creationId xmlns:a16="http://schemas.microsoft.com/office/drawing/2014/main" id="{9CEA4562-0790-69D3-7914-993C3602C818}"/>
              </a:ext>
            </a:extLst>
          </p:cNvPr>
          <p:cNvPicPr>
            <a:picLocks noChangeAspect="1"/>
          </p:cNvPicPr>
          <p:nvPr/>
        </p:nvPicPr>
        <p:blipFill>
          <a:blip r:embed="rId2"/>
          <a:stretch>
            <a:fillRect/>
          </a:stretch>
        </p:blipFill>
        <p:spPr>
          <a:xfrm>
            <a:off x="8359875" y="1174759"/>
            <a:ext cx="3200400" cy="5499082"/>
          </a:xfrm>
          <a:prstGeom prst="rect">
            <a:avLst/>
          </a:prstGeom>
        </p:spPr>
      </p:pic>
    </p:spTree>
    <p:extLst>
      <p:ext uri="{BB962C8B-B14F-4D97-AF65-F5344CB8AC3E}">
        <p14:creationId xmlns:p14="http://schemas.microsoft.com/office/powerpoint/2010/main" val="173254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201351-2EB8-4203-93B8-92C04323AB3C}"/>
              </a:ext>
            </a:extLst>
          </p:cNvPr>
          <p:cNvSpPr>
            <a:spLocks noGrp="1"/>
          </p:cNvSpPr>
          <p:nvPr>
            <p:ph type="title"/>
          </p:nvPr>
        </p:nvSpPr>
        <p:spPr/>
        <p:txBody>
          <a:bodyPr/>
          <a:lstStyle/>
          <a:p>
            <a:r>
              <a:rPr lang="en-US" sz="3200" dirty="0"/>
              <a:t>MATLAB Onramp</a:t>
            </a:r>
          </a:p>
        </p:txBody>
      </p:sp>
      <p:sp>
        <p:nvSpPr>
          <p:cNvPr id="5" name="Content Placeholder 4">
            <a:extLst>
              <a:ext uri="{FF2B5EF4-FFF2-40B4-BE49-F238E27FC236}">
                <a16:creationId xmlns:a16="http://schemas.microsoft.com/office/drawing/2014/main" id="{FA855069-C12A-44DC-8C39-B776477E98B8}"/>
              </a:ext>
            </a:extLst>
          </p:cNvPr>
          <p:cNvSpPr>
            <a:spLocks noGrp="1"/>
          </p:cNvSpPr>
          <p:nvPr>
            <p:ph idx="1"/>
          </p:nvPr>
        </p:nvSpPr>
        <p:spPr>
          <a:xfrm>
            <a:off x="609602" y="1524000"/>
            <a:ext cx="5867398" cy="4648200"/>
          </a:xfrm>
        </p:spPr>
        <p:txBody>
          <a:bodyPr vert="horz" lIns="91440" tIns="45720" rIns="91440" bIns="45720" rtlCol="0" anchor="t">
            <a:noAutofit/>
          </a:bodyPr>
          <a:lstStyle/>
          <a:p>
            <a:pPr marL="343535" indent="-343535"/>
            <a:r>
              <a:rPr lang="en-US" dirty="0"/>
              <a:t>Learn the basics of MATLAB in 2 hours, at no cost</a:t>
            </a:r>
          </a:p>
          <a:p>
            <a:pPr marL="343535" indent="-343535"/>
            <a:r>
              <a:rPr lang="en-US" dirty="0"/>
              <a:t>Hands-on exercises with feedback</a:t>
            </a:r>
          </a:p>
          <a:p>
            <a:pPr marL="343535" indent="-343535"/>
            <a:r>
              <a:rPr lang="en-US" dirty="0"/>
              <a:t>Topics include:</a:t>
            </a:r>
          </a:p>
          <a:p>
            <a:pPr marL="744220" lvl="1" indent="-286385"/>
            <a:r>
              <a:rPr lang="en-US" dirty="0"/>
              <a:t>MATLAB commands</a:t>
            </a:r>
          </a:p>
          <a:p>
            <a:pPr marL="744220" lvl="1" indent="-286385"/>
            <a:r>
              <a:rPr lang="en-US" dirty="0"/>
              <a:t>Importing and manipulating data</a:t>
            </a:r>
          </a:p>
          <a:p>
            <a:pPr marL="744220" lvl="1" indent="-286385"/>
            <a:r>
              <a:rPr lang="en-US" dirty="0"/>
              <a:t>Creating and annotating plots</a:t>
            </a:r>
          </a:p>
          <a:p>
            <a:pPr marL="744220" lvl="1" indent="-286385"/>
            <a:r>
              <a:rPr lang="en-US" dirty="0"/>
              <a:t>Scripts and basic programming constructs</a:t>
            </a:r>
          </a:p>
        </p:txBody>
      </p:sp>
      <p:pic>
        <p:nvPicPr>
          <p:cNvPr id="1026" name="Picture 2" descr="C:\Users\ebyrne\AppData\Local\Temp\SNAGHTMLfb2e1dc.PNG">
            <a:extLst>
              <a:ext uri="{FF2B5EF4-FFF2-40B4-BE49-F238E27FC236}">
                <a16:creationId xmlns:a16="http://schemas.microsoft.com/office/drawing/2014/main" id="{5F4B821B-25B4-47F1-9AA2-8422CBC932C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62676" y="1550677"/>
            <a:ext cx="3624324" cy="20307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ebyrne\AppData\Local\Temp\SNAGHTMLfc22df0.PNG">
            <a:extLst>
              <a:ext uri="{FF2B5EF4-FFF2-40B4-BE49-F238E27FC236}">
                <a16:creationId xmlns:a16="http://schemas.microsoft.com/office/drawing/2014/main" id="{5718E3F4-E6E2-4DC9-94C3-41A7A8733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4600" y="786966"/>
            <a:ext cx="1752600" cy="1727634"/>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199C8785-35AD-49D4-8D70-29F5536D691D}"/>
              </a:ext>
            </a:extLst>
          </p:cNvPr>
          <p:cNvGrpSpPr/>
          <p:nvPr/>
        </p:nvGrpSpPr>
        <p:grpSpPr>
          <a:xfrm>
            <a:off x="6977268" y="3844138"/>
            <a:ext cx="4833732" cy="2861462"/>
            <a:chOff x="6553200" y="3810000"/>
            <a:chExt cx="4833732" cy="2861462"/>
          </a:xfrm>
        </p:grpSpPr>
        <p:pic>
          <p:nvPicPr>
            <p:cNvPr id="1032" name="Picture 8" descr="C:\Users\ebyrne\AppData\Local\Temp\SNAGHTMLfca91e3.PNG">
              <a:extLst>
                <a:ext uri="{FF2B5EF4-FFF2-40B4-BE49-F238E27FC236}">
                  <a16:creationId xmlns:a16="http://schemas.microsoft.com/office/drawing/2014/main" id="{7A0F38F6-5D31-4B7D-BFFA-F0411743434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72132" y="3810000"/>
              <a:ext cx="4114800" cy="124264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2CA306D5-EB31-44EA-B9D2-5FB0B8763202}"/>
                </a:ext>
              </a:extLst>
            </p:cNvPr>
            <p:cNvPicPr>
              <a:picLocks noChangeAspect="1"/>
            </p:cNvPicPr>
            <p:nvPr/>
          </p:nvPicPr>
          <p:blipFill>
            <a:blip r:embed="rId5"/>
            <a:stretch>
              <a:fillRect/>
            </a:stretch>
          </p:blipFill>
          <p:spPr>
            <a:xfrm>
              <a:off x="6553200" y="4972730"/>
              <a:ext cx="4293496" cy="1698732"/>
            </a:xfrm>
            <a:prstGeom prst="rect">
              <a:avLst/>
            </a:prstGeom>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75D73-48BB-4A43-98AB-38CEA6697EF8}"/>
              </a:ext>
            </a:extLst>
          </p:cNvPr>
          <p:cNvSpPr>
            <a:spLocks noGrp="1"/>
          </p:cNvSpPr>
          <p:nvPr>
            <p:ph type="title"/>
          </p:nvPr>
        </p:nvSpPr>
        <p:spPr/>
        <p:txBody>
          <a:bodyPr/>
          <a:lstStyle/>
          <a:p>
            <a:r>
              <a:rPr lang="en-US" dirty="0"/>
              <a:t>Why Do I Need MATLAB?</a:t>
            </a:r>
          </a:p>
        </p:txBody>
      </p:sp>
      <p:sp>
        <p:nvSpPr>
          <p:cNvPr id="3" name="Content Placeholder 2">
            <a:extLst>
              <a:ext uri="{FF2B5EF4-FFF2-40B4-BE49-F238E27FC236}">
                <a16:creationId xmlns:a16="http://schemas.microsoft.com/office/drawing/2014/main" id="{65164179-C84F-49D7-BECD-3AAEDF3973F7}"/>
              </a:ext>
            </a:extLst>
          </p:cNvPr>
          <p:cNvSpPr>
            <a:spLocks noGrp="1"/>
          </p:cNvSpPr>
          <p:nvPr>
            <p:ph idx="1"/>
          </p:nvPr>
        </p:nvSpPr>
        <p:spPr>
          <a:xfrm>
            <a:off x="609602" y="1600200"/>
            <a:ext cx="6857998" cy="4648200"/>
          </a:xfrm>
        </p:spPr>
        <p:txBody>
          <a:bodyPr/>
          <a:lstStyle/>
          <a:p>
            <a:pPr>
              <a:spcBef>
                <a:spcPts val="1200"/>
              </a:spcBef>
              <a:spcAft>
                <a:spcPts val="1200"/>
              </a:spcAft>
            </a:pPr>
            <a:r>
              <a:rPr lang="en-US" dirty="0"/>
              <a:t>Software installations at over 90,000 business, government, and university sites</a:t>
            </a:r>
          </a:p>
          <a:p>
            <a:pPr>
              <a:spcBef>
                <a:spcPts val="1200"/>
              </a:spcBef>
              <a:spcAft>
                <a:spcPts val="1200"/>
              </a:spcAft>
            </a:pPr>
            <a:r>
              <a:rPr lang="en-US" dirty="0"/>
              <a:t>Enables you to express your ideas and collaborate across disciplines</a:t>
            </a:r>
          </a:p>
          <a:p>
            <a:pPr>
              <a:spcBef>
                <a:spcPts val="1200"/>
              </a:spcBef>
              <a:spcAft>
                <a:spcPts val="1200"/>
              </a:spcAft>
            </a:pPr>
            <a:r>
              <a:rPr lang="en-US" dirty="0"/>
              <a:t>Model-Based Design is transforming the way engineers and scientists work (Simulink)</a:t>
            </a:r>
          </a:p>
          <a:p>
            <a:pPr>
              <a:spcBef>
                <a:spcPts val="1200"/>
              </a:spcBef>
              <a:spcAft>
                <a:spcPts val="1200"/>
              </a:spcAft>
            </a:pPr>
            <a:r>
              <a:rPr lang="en-US" dirty="0"/>
              <a:t>Toolboxes and support packages for almost every need</a:t>
            </a:r>
          </a:p>
          <a:p>
            <a:endParaRPr lang="en-US" dirty="0"/>
          </a:p>
        </p:txBody>
      </p:sp>
      <p:pic>
        <p:nvPicPr>
          <p:cNvPr id="9" name="Picture 8">
            <a:extLst>
              <a:ext uri="{FF2B5EF4-FFF2-40B4-BE49-F238E27FC236}">
                <a16:creationId xmlns:a16="http://schemas.microsoft.com/office/drawing/2014/main" id="{A7717A34-721B-4BE5-8EBF-933A2BB26BF0}"/>
              </a:ext>
            </a:extLst>
          </p:cNvPr>
          <p:cNvPicPr>
            <a:picLocks noChangeAspect="1"/>
          </p:cNvPicPr>
          <p:nvPr/>
        </p:nvPicPr>
        <p:blipFill rotWithShape="1">
          <a:blip r:embed="rId2"/>
          <a:srcRect r="164"/>
          <a:stretch/>
        </p:blipFill>
        <p:spPr>
          <a:xfrm>
            <a:off x="7696200" y="838200"/>
            <a:ext cx="4038600" cy="2440682"/>
          </a:xfrm>
          <a:prstGeom prst="rect">
            <a:avLst/>
          </a:prstGeom>
        </p:spPr>
      </p:pic>
      <p:pic>
        <p:nvPicPr>
          <p:cNvPr id="10" name="Picture 9">
            <a:extLst>
              <a:ext uri="{FF2B5EF4-FFF2-40B4-BE49-F238E27FC236}">
                <a16:creationId xmlns:a16="http://schemas.microsoft.com/office/drawing/2014/main" id="{5B5724A8-C22D-44FD-92CE-9635C9531B4D}"/>
              </a:ext>
            </a:extLst>
          </p:cNvPr>
          <p:cNvPicPr>
            <a:picLocks noChangeAspect="1"/>
          </p:cNvPicPr>
          <p:nvPr/>
        </p:nvPicPr>
        <p:blipFill>
          <a:blip r:embed="rId3"/>
          <a:stretch>
            <a:fillRect/>
          </a:stretch>
        </p:blipFill>
        <p:spPr>
          <a:xfrm>
            <a:off x="8382000" y="3579119"/>
            <a:ext cx="2844244" cy="2223630"/>
          </a:xfrm>
          <a:prstGeom prst="rect">
            <a:avLst/>
          </a:prstGeom>
        </p:spPr>
      </p:pic>
    </p:spTree>
    <p:extLst>
      <p:ext uri="{BB962C8B-B14F-4D97-AF65-F5344CB8AC3E}">
        <p14:creationId xmlns:p14="http://schemas.microsoft.com/office/powerpoint/2010/main" val="3681608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1" y="457200"/>
            <a:ext cx="7695809" cy="990600"/>
          </a:xfrm>
        </p:spPr>
        <p:txBody>
          <a:bodyPr/>
          <a:lstStyle/>
          <a:p>
            <a:r>
              <a:rPr lang="en-US" sz="2667" b="0" dirty="0"/>
              <a:t>What Can I do with MATLAB?</a:t>
            </a:r>
            <a:br>
              <a:rPr lang="en-US" sz="2667" b="0" dirty="0"/>
            </a:br>
            <a:r>
              <a:rPr lang="en-US" sz="1800" i="1" dirty="0"/>
              <a:t>BAE Systems Controls Develops Autopilot for Unmanned Aerial Vehicle</a:t>
            </a:r>
            <a:br>
              <a:rPr lang="en-US" b="0" dirty="0">
                <a:solidFill>
                  <a:schemeClr val="tx1"/>
                </a:solidFill>
              </a:rPr>
            </a:br>
            <a:br>
              <a:rPr lang="en-US" sz="2667" b="0" dirty="0">
                <a:solidFill>
                  <a:schemeClr val="tx1"/>
                </a:solidFill>
              </a:rPr>
            </a:br>
            <a:br>
              <a:rPr lang="en-US" sz="2667" b="0" dirty="0">
                <a:solidFill>
                  <a:schemeClr val="tx1"/>
                </a:solidFill>
              </a:rPr>
            </a:br>
            <a:br>
              <a:rPr lang="en-US" sz="2667" b="0" dirty="0">
                <a:solidFill>
                  <a:schemeClr val="tx1"/>
                </a:solidFill>
              </a:rPr>
            </a:br>
            <a:endParaRPr lang="en-US" sz="2667" b="0" dirty="0">
              <a:solidFill>
                <a:schemeClr val="tx1"/>
              </a:solidFill>
            </a:endParaRPr>
          </a:p>
        </p:txBody>
      </p:sp>
      <p:sp>
        <p:nvSpPr>
          <p:cNvPr id="3" name="Content Placeholder 2"/>
          <p:cNvSpPr>
            <a:spLocks noGrp="1"/>
          </p:cNvSpPr>
          <p:nvPr>
            <p:ph idx="1"/>
          </p:nvPr>
        </p:nvSpPr>
        <p:spPr>
          <a:xfrm>
            <a:off x="609602" y="1600200"/>
            <a:ext cx="7821836" cy="4648200"/>
          </a:xfrm>
        </p:spPr>
        <p:txBody>
          <a:bodyPr vert="horz" lIns="121920" tIns="60960" rIns="121920" bIns="60960" rtlCol="0" anchor="t">
            <a:noAutofit/>
          </a:bodyPr>
          <a:lstStyle/>
          <a:p>
            <a:pPr marL="0" indent="0">
              <a:spcBef>
                <a:spcPts val="0"/>
              </a:spcBef>
              <a:buClrTx/>
              <a:buSzTx/>
              <a:buNone/>
            </a:pPr>
            <a:r>
              <a:rPr lang="EN-US" sz="2133" b="1" dirty="0">
                <a:solidFill>
                  <a:srgbClr val="125687"/>
                </a:solidFill>
                <a:latin typeface="Arial"/>
                <a:cs typeface="+mn-cs"/>
              </a:rPr>
              <a:t>Challenge</a:t>
            </a:r>
          </a:p>
          <a:p>
            <a:pPr marL="0" indent="0">
              <a:buNone/>
            </a:pPr>
            <a:r>
              <a:rPr lang="en-US" sz="1867" dirty="0"/>
              <a:t>Enable teams working in separate locations to design </a:t>
            </a:r>
            <a:br>
              <a:rPr lang="en-US" sz="1867" dirty="0"/>
            </a:br>
            <a:r>
              <a:rPr lang="en-US" sz="1867" dirty="0"/>
              <a:t>a sophisticated UAV autopilot system quickly and inexpensively</a:t>
            </a:r>
          </a:p>
          <a:p>
            <a:pPr marL="0" indent="0">
              <a:spcBef>
                <a:spcPts val="864"/>
              </a:spcBef>
              <a:buClr>
                <a:srgbClr val="215083"/>
              </a:buClr>
              <a:buSzTx/>
              <a:buNone/>
            </a:pPr>
            <a:r>
              <a:rPr lang="EN-US" sz="2133" b="1" dirty="0">
                <a:solidFill>
                  <a:srgbClr val="125687"/>
                </a:solidFill>
                <a:latin typeface="Arial"/>
                <a:cs typeface="+mn-cs"/>
              </a:rPr>
              <a:t>Solution</a:t>
            </a:r>
          </a:p>
          <a:p>
            <a:pPr marL="0" indent="0">
              <a:spcBef>
                <a:spcPts val="240"/>
              </a:spcBef>
              <a:buClrTx/>
              <a:buSzTx/>
              <a:buNone/>
            </a:pPr>
            <a:r>
              <a:rPr lang="en-US" sz="1867" dirty="0"/>
              <a:t>Use MathWorks tools, modify existing software designs with Model-Based Design, and automatically generate embedded control code</a:t>
            </a:r>
          </a:p>
          <a:p>
            <a:pPr marL="0" indent="0">
              <a:spcBef>
                <a:spcPts val="864"/>
              </a:spcBef>
              <a:buClr>
                <a:srgbClr val="215083"/>
              </a:buClr>
              <a:buSzTx/>
              <a:buNone/>
            </a:pPr>
            <a:r>
              <a:rPr lang="EN-US" sz="2133" b="1" dirty="0">
                <a:solidFill>
                  <a:srgbClr val="125687"/>
                </a:solidFill>
                <a:latin typeface="Arial"/>
                <a:cs typeface="+mn-cs"/>
              </a:rPr>
              <a:t>Results</a:t>
            </a:r>
          </a:p>
          <a:p>
            <a:pPr marL="452955" lvl="1" indent="-300559">
              <a:lnSpc>
                <a:spcPct val="100000"/>
              </a:lnSpc>
              <a:spcBef>
                <a:spcPts val="240"/>
              </a:spcBef>
              <a:buClr>
                <a:srgbClr val="125687"/>
              </a:buClr>
              <a:buFont typeface="Wingdings" pitchFamily="2" charset="2"/>
              <a:buChar char="§"/>
            </a:pPr>
            <a:r>
              <a:rPr lang="en-US" sz="1867" dirty="0"/>
              <a:t>Design and rework costs substantially reduced</a:t>
            </a:r>
          </a:p>
          <a:p>
            <a:pPr marL="452955" lvl="1" indent="-300559">
              <a:lnSpc>
                <a:spcPct val="100000"/>
              </a:lnSpc>
              <a:spcBef>
                <a:spcPts val="240"/>
              </a:spcBef>
              <a:buClr>
                <a:srgbClr val="125687"/>
              </a:buClr>
              <a:buFont typeface="Wingdings" pitchFamily="2" charset="2"/>
              <a:buChar char="§"/>
            </a:pPr>
            <a:r>
              <a:rPr lang="en-US" sz="1867" dirty="0"/>
              <a:t>Testing cycle time minimized</a:t>
            </a:r>
          </a:p>
          <a:p>
            <a:pPr marL="452955" lvl="1" indent="-300559">
              <a:lnSpc>
                <a:spcPct val="100000"/>
              </a:lnSpc>
              <a:spcBef>
                <a:spcPts val="240"/>
              </a:spcBef>
              <a:buClr>
                <a:srgbClr val="125687"/>
              </a:buClr>
              <a:buFont typeface="Wingdings" pitchFamily="2" charset="2"/>
              <a:buChar char="§"/>
            </a:pPr>
            <a:r>
              <a:rPr lang="en-US" sz="1867" dirty="0"/>
              <a:t>Coding errors and manual documentation </a:t>
            </a:r>
            <a:br>
              <a:rPr lang="en-US" sz="1867" dirty="0"/>
            </a:br>
            <a:r>
              <a:rPr lang="en-US" sz="1867" dirty="0"/>
              <a:t>work minimized</a:t>
            </a:r>
          </a:p>
          <a:p>
            <a:pPr marL="452955" lvl="1" indent="-300559">
              <a:lnSpc>
                <a:spcPct val="100000"/>
              </a:lnSpc>
              <a:spcBef>
                <a:spcPts val="240"/>
              </a:spcBef>
              <a:buClr>
                <a:srgbClr val="125687"/>
              </a:buClr>
              <a:buFont typeface="Wingdings" pitchFamily="2" charset="2"/>
              <a:buChar char="§"/>
            </a:pPr>
            <a:endParaRPr lang="en-US" sz="1867" dirty="0"/>
          </a:p>
          <a:p>
            <a:pPr marL="452955" lvl="1" indent="-300559">
              <a:lnSpc>
                <a:spcPct val="100000"/>
              </a:lnSpc>
              <a:spcBef>
                <a:spcPts val="240"/>
              </a:spcBef>
              <a:buClr>
                <a:srgbClr val="125687"/>
              </a:buClr>
              <a:buFont typeface="Wingdings" pitchFamily="2" charset="2"/>
              <a:buChar char="§"/>
            </a:pPr>
            <a:endParaRPr lang="en-US" sz="1867" dirty="0"/>
          </a:p>
          <a:p>
            <a:pPr marL="452955" lvl="1" indent="-300559">
              <a:lnSpc>
                <a:spcPct val="100000"/>
              </a:lnSpc>
              <a:spcBef>
                <a:spcPts val="240"/>
              </a:spcBef>
              <a:buClr>
                <a:srgbClr val="125687"/>
              </a:buClr>
              <a:buFont typeface="Wingdings" pitchFamily="2" charset="2"/>
              <a:buChar char="§"/>
            </a:pPr>
            <a:endParaRPr lang="en-US" sz="1867" dirty="0"/>
          </a:p>
          <a:p>
            <a:pPr marL="452955" lvl="1" indent="-300559">
              <a:lnSpc>
                <a:spcPct val="100000"/>
              </a:lnSpc>
              <a:spcBef>
                <a:spcPts val="240"/>
              </a:spcBef>
              <a:buClr>
                <a:srgbClr val="125687"/>
              </a:buClr>
              <a:buFont typeface="Wingdings" pitchFamily="2" charset="2"/>
              <a:buChar char="§"/>
            </a:pPr>
            <a:endParaRPr lang="en-US" sz="1867" dirty="0"/>
          </a:p>
          <a:p>
            <a:pPr marL="452955" lvl="1" indent="-300559">
              <a:lnSpc>
                <a:spcPct val="100000"/>
              </a:lnSpc>
              <a:spcBef>
                <a:spcPts val="240"/>
              </a:spcBef>
              <a:buClr>
                <a:srgbClr val="125687"/>
              </a:buClr>
              <a:buFont typeface="Wingdings" pitchFamily="2" charset="2"/>
              <a:buChar char="§"/>
            </a:pPr>
            <a:endParaRPr lang="en-US" sz="1867" dirty="0">
              <a:solidFill>
                <a:prstClr val="black"/>
              </a:solidFill>
              <a:latin typeface="Arial"/>
              <a:cs typeface="Times New Roman" pitchFamily="18" charset="0"/>
            </a:endParaRPr>
          </a:p>
          <a:p>
            <a:endParaRPr lang="en-US" dirty="0"/>
          </a:p>
        </p:txBody>
      </p:sp>
      <p:sp>
        <p:nvSpPr>
          <p:cNvPr id="7" name="Rectangle 6"/>
          <p:cNvSpPr/>
          <p:nvPr/>
        </p:nvSpPr>
        <p:spPr>
          <a:xfrm>
            <a:off x="6324600" y="4800600"/>
            <a:ext cx="5535759" cy="1235723"/>
          </a:xfrm>
          <a:prstGeom prst="rect">
            <a:avLst/>
          </a:prstGeom>
          <a:solidFill>
            <a:schemeClr val="bg1">
              <a:lumMod val="85000"/>
            </a:schemeClr>
          </a:solidFill>
        </p:spPr>
        <p:txBody>
          <a:bodyPr wrap="square">
            <a:spAutoFit/>
          </a:bodyPr>
          <a:lstStyle/>
          <a:p>
            <a:pPr>
              <a:lnSpc>
                <a:spcPct val="130000"/>
              </a:lnSpc>
              <a:defRPr/>
            </a:pPr>
            <a:r>
              <a:rPr lang="en-US" sz="1467" i="1" dirty="0">
                <a:solidFill>
                  <a:schemeClr val="tx2"/>
                </a:solidFill>
                <a:ea typeface="Arial Unicode MS" pitchFamily="34" charset="-128"/>
                <a:cs typeface="Arial Unicode MS" pitchFamily="34" charset="-128"/>
              </a:rPr>
              <a:t>“MATLAB and Simulink greatly reduced development cycle time and cut system software design and testing costs by 50%.”</a:t>
            </a:r>
          </a:p>
          <a:p>
            <a:pPr>
              <a:lnSpc>
                <a:spcPct val="130000"/>
              </a:lnSpc>
              <a:defRPr/>
            </a:pPr>
            <a:r>
              <a:rPr lang="en-US" sz="1467" i="1" dirty="0">
                <a:solidFill>
                  <a:schemeClr val="tx2"/>
                </a:solidFill>
                <a:ea typeface="Arial Unicode MS" pitchFamily="34" charset="-128"/>
                <a:cs typeface="Arial Unicode MS" pitchFamily="34" charset="-128"/>
              </a:rPr>
              <a:t>- </a:t>
            </a:r>
            <a:r>
              <a:rPr lang="nb-NO" sz="1467" i="1" dirty="0">
                <a:solidFill>
                  <a:schemeClr val="tx2"/>
                </a:solidFill>
                <a:ea typeface="Arial Unicode MS" pitchFamily="34" charset="-128"/>
                <a:cs typeface="Arial Unicode MS" pitchFamily="34" charset="-128"/>
              </a:rPr>
              <a:t>Feng Liang, BAE Systems Controls</a:t>
            </a:r>
          </a:p>
          <a:p>
            <a:pPr>
              <a:lnSpc>
                <a:spcPct val="130000"/>
              </a:lnSpc>
              <a:defRPr/>
            </a:pPr>
            <a:endParaRPr lang="en-US" sz="1467" i="1" dirty="0">
              <a:solidFill>
                <a:schemeClr val="tx2"/>
              </a:solidFill>
              <a:ea typeface="Arial Unicode MS" pitchFamily="34" charset="-128"/>
              <a:cs typeface="Arial Unicode MS" pitchFamily="34" charset="-128"/>
            </a:endParaRPr>
          </a:p>
        </p:txBody>
      </p:sp>
      <p:sp>
        <p:nvSpPr>
          <p:cNvPr id="16" name="Text Box 37"/>
          <p:cNvSpPr txBox="1">
            <a:spLocks noChangeArrowheads="1"/>
          </p:cNvSpPr>
          <p:nvPr/>
        </p:nvSpPr>
        <p:spPr bwMode="auto">
          <a:xfrm>
            <a:off x="101600" y="6453506"/>
            <a:ext cx="1693333" cy="297454"/>
          </a:xfrm>
          <a:prstGeom prst="rect">
            <a:avLst/>
          </a:prstGeom>
          <a:noFill/>
          <a:ln w="9525">
            <a:noFill/>
            <a:miter lim="800000"/>
            <a:headEnd/>
            <a:tailEnd/>
          </a:ln>
        </p:spPr>
        <p:txBody>
          <a:bodyPr anchor="t">
            <a:spAutoFit/>
          </a:bodyPr>
          <a:lstStyle/>
          <a:p>
            <a:r>
              <a:rPr lang="EN-US" sz="1333" dirty="0">
                <a:hlinkClick r:id="rId3"/>
              </a:rPr>
              <a:t>Link to user story</a:t>
            </a:r>
            <a:endParaRPr lang="EN-US" sz="1333" dirty="0"/>
          </a:p>
        </p:txBody>
      </p:sp>
      <p:sp>
        <p:nvSpPr>
          <p:cNvPr id="8" name="Rectangle 3">
            <a:extLst>
              <a:ext uri="{FF2B5EF4-FFF2-40B4-BE49-F238E27FC236}">
                <a16:creationId xmlns:a16="http://schemas.microsoft.com/office/drawing/2014/main" id="{28B4ED96-9585-4097-BC21-D5097C075877}"/>
              </a:ext>
            </a:extLst>
          </p:cNvPr>
          <p:cNvSpPr>
            <a:spLocks noChangeArrowheads="1"/>
          </p:cNvSpPr>
          <p:nvPr/>
        </p:nvSpPr>
        <p:spPr bwMode="auto">
          <a:xfrm>
            <a:off x="4309534" y="-33813"/>
            <a:ext cx="65" cy="4740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0368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a:endParaRPr lang="en-US" altLang="en-US" sz="2400" dirty="0"/>
          </a:p>
        </p:txBody>
      </p:sp>
      <p:grpSp>
        <p:nvGrpSpPr>
          <p:cNvPr id="9" name="Group 9">
            <a:extLst>
              <a:ext uri="{FF2B5EF4-FFF2-40B4-BE49-F238E27FC236}">
                <a16:creationId xmlns:a16="http://schemas.microsoft.com/office/drawing/2014/main" id="{674FF72D-A2BD-4A8F-B44A-CDF66DB590D9}"/>
              </a:ext>
            </a:extLst>
          </p:cNvPr>
          <p:cNvGrpSpPr>
            <a:grpSpLocks/>
          </p:cNvGrpSpPr>
          <p:nvPr/>
        </p:nvGrpSpPr>
        <p:grpSpPr bwMode="auto">
          <a:xfrm>
            <a:off x="9191327" y="1354395"/>
            <a:ext cx="2379663" cy="2522537"/>
            <a:chOff x="3954" y="569"/>
            <a:chExt cx="1499" cy="1589"/>
          </a:xfrm>
        </p:grpSpPr>
        <p:sp>
          <p:nvSpPr>
            <p:cNvPr id="11" name="Text Box 7">
              <a:extLst>
                <a:ext uri="{FF2B5EF4-FFF2-40B4-BE49-F238E27FC236}">
                  <a16:creationId xmlns:a16="http://schemas.microsoft.com/office/drawing/2014/main" id="{2A0046EA-1EA8-4FF3-96B9-57981FD24D39}"/>
                </a:ext>
              </a:extLst>
            </p:cNvPr>
            <p:cNvSpPr txBox="1">
              <a:spLocks noChangeArrowheads="1"/>
            </p:cNvSpPr>
            <p:nvPr/>
          </p:nvSpPr>
          <p:spPr bwMode="auto">
            <a:xfrm>
              <a:off x="3955" y="1714"/>
              <a:ext cx="1492" cy="444"/>
            </a:xfrm>
            <a:prstGeom prst="rect">
              <a:avLst/>
            </a:prstGeom>
            <a:solidFill>
              <a:schemeClr val="bg1"/>
            </a:solidFill>
            <a:ln w="9525">
              <a:noFill/>
              <a:miter lim="800000"/>
              <a:headEnd/>
              <a:tailEnd/>
            </a:ln>
          </p:spPr>
          <p:txBody>
            <a:bodyPr lIns="0" tIns="91440" rIns="0" bIns="0">
              <a:spAutoFit/>
            </a:bodyPr>
            <a:lstStyle/>
            <a:p>
              <a:pPr eaLnBrk="0" hangingPunct="0"/>
              <a:r>
                <a:rPr lang="en-US" sz="1000" b="1" dirty="0">
                  <a:solidFill>
                    <a:schemeClr val="tx2"/>
                  </a:solidFill>
                </a:rPr>
                <a:t>An Eagle 150 unmanned aerial vehicle flight. </a:t>
              </a:r>
            </a:p>
            <a:p>
              <a:pPr eaLnBrk="0" hangingPunct="0">
                <a:spcBef>
                  <a:spcPct val="25000"/>
                </a:spcBef>
              </a:pPr>
              <a:r>
                <a:rPr lang="en-US" sz="900" dirty="0">
                  <a:solidFill>
                    <a:schemeClr val="tx2"/>
                  </a:solidFill>
                </a:rPr>
                <a:t>(Image courtesy of Composites Technology Research Malaysia.)</a:t>
              </a:r>
            </a:p>
          </p:txBody>
        </p:sp>
        <p:pic>
          <p:nvPicPr>
            <p:cNvPr id="12" name="Picture 4" descr="6">
              <a:extLst>
                <a:ext uri="{FF2B5EF4-FFF2-40B4-BE49-F238E27FC236}">
                  <a16:creationId xmlns:a16="http://schemas.microsoft.com/office/drawing/2014/main" id="{3E8516CF-697A-46A2-9517-652AB3BD91F2}"/>
                </a:ext>
              </a:extLst>
            </p:cNvPr>
            <p:cNvPicPr>
              <a:picLocks noChangeAspect="1" noChangeArrowheads="1"/>
            </p:cNvPicPr>
            <p:nvPr/>
          </p:nvPicPr>
          <p:blipFill>
            <a:blip r:embed="rId4" cstate="screen"/>
            <a:srcRect/>
            <a:stretch>
              <a:fillRect/>
            </a:stretch>
          </p:blipFill>
          <p:spPr bwMode="auto">
            <a:xfrm>
              <a:off x="3954" y="569"/>
              <a:ext cx="1499" cy="1165"/>
            </a:xfrm>
            <a:prstGeom prst="rect">
              <a:avLst/>
            </a:prstGeom>
            <a:noFill/>
            <a:ln w="9525">
              <a:solidFill>
                <a:schemeClr val="tx2"/>
              </a:solidFill>
              <a:miter lim="800000"/>
              <a:headEnd/>
              <a:tailEnd/>
            </a:ln>
          </p:spPr>
        </p:pic>
      </p:grpSp>
    </p:spTree>
    <p:extLst>
      <p:ext uri="{BB962C8B-B14F-4D97-AF65-F5344CB8AC3E}">
        <p14:creationId xmlns:p14="http://schemas.microsoft.com/office/powerpoint/2010/main" val="802369201"/>
      </p:ext>
    </p:extLst>
  </p:cSld>
  <p:clrMapOvr>
    <a:masterClrMapping/>
  </p:clrMapOvr>
</p:sld>
</file>

<file path=ppt/theme/theme1.xml><?xml version="1.0" encoding="utf-8"?>
<a:theme xmlns:a="http://schemas.openxmlformats.org/drawingml/2006/main" name="MW_Public_widescreen">
  <a:themeElements>
    <a:clrScheme name="MathWorks">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mw_public.potx" id="{D8CD38A7-49AC-457A-B792-A74F6E822325}" vid="{BC70CAB4-EEB0-4CFA-8FCC-01EBC7AB3645}"/>
    </a:ext>
  </a:extLst>
</a:theme>
</file>

<file path=ppt/theme/theme2.xml><?xml version="1.0" encoding="utf-8"?>
<a:theme xmlns:a="http://schemas.openxmlformats.org/drawingml/2006/main" name="1_MW_Public_widescreen">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Presentation9" id="{8CB18E25-FDCF-FE47-B60E-1BE218BED890}" vid="{B0147505-00DB-FE41-B045-7DC51E0995A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Number xmlns="b7b985a6-5614-4791-8283-b6a0b2c6681f" xsi:nil="true"/>
    <TaxCatchAll xmlns="bbb466d9-fd0a-40ba-89cb-77eb15c2a30a" xsi:nil="true"/>
    <lcf76f155ced4ddcb4097134ff3c332f xmlns="b7b985a6-5614-4791-8283-b6a0b2c6681f">
      <Terms xmlns="http://schemas.microsoft.com/office/infopath/2007/PartnerControls"/>
    </lcf76f155ced4ddcb4097134ff3c332f>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CED2B3B9BAE8849942648134EEE717D" ma:contentTypeVersion="21" ma:contentTypeDescription="Create a new document." ma:contentTypeScope="" ma:versionID="8be429ad6f21b6a538614f77b12cb816">
  <xsd:schema xmlns:xsd="http://www.w3.org/2001/XMLSchema" xmlns:xs="http://www.w3.org/2001/XMLSchema" xmlns:p="http://schemas.microsoft.com/office/2006/metadata/properties" xmlns:ns1="http://schemas.microsoft.com/sharepoint/v3" xmlns:ns2="b7b985a6-5614-4791-8283-b6a0b2c6681f" xmlns:ns3="bbb466d9-fd0a-40ba-89cb-77eb15c2a30a" targetNamespace="http://schemas.microsoft.com/office/2006/metadata/properties" ma:root="true" ma:fieldsID="3f6ae55203bfeecc17834d713e5e918b" ns1:_="" ns2:_="" ns3:_="">
    <xsd:import namespace="http://schemas.microsoft.com/sharepoint/v3"/>
    <xsd:import namespace="b7b985a6-5614-4791-8283-b6a0b2c6681f"/>
    <xsd:import namespace="bbb466d9-fd0a-40ba-89cb-77eb15c2a30a"/>
    <xsd:element name="properties">
      <xsd:complexType>
        <xsd:sequence>
          <xsd:element name="documentManagement">
            <xsd:complexType>
              <xsd:all>
                <xsd:element ref="ns2:Number" minOccurs="0"/>
                <xsd:element ref="ns3:SharedWithUsers" minOccurs="0"/>
                <xsd:element ref="ns3:SharedWithDetails" minOccurs="0"/>
                <xsd:element ref="ns3:LastSharedByUser" minOccurs="0"/>
                <xsd:element ref="ns3:LastSharedByTime" minOccurs="0"/>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EventHashCode" minOccurs="0"/>
                <xsd:element ref="ns2:MediaServiceGenerationTime"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7" nillable="true" ma:displayName="Unified Compliance Policy Properties" ma:hidden="true" ma:internalName="_ip_UnifiedCompliancePolicyProperties">
      <xsd:simpleType>
        <xsd:restriction base="dms:Note"/>
      </xsd:simpleType>
    </xsd:element>
    <xsd:element name="_ip_UnifiedCompliancePolicyUIAction" ma:index="28"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7b985a6-5614-4791-8283-b6a0b2c6681f" elementFormDefault="qualified">
    <xsd:import namespace="http://schemas.microsoft.com/office/2006/documentManagement/types"/>
    <xsd:import namespace="http://schemas.microsoft.com/office/infopath/2007/PartnerControls"/>
    <xsd:element name="Number" ma:index="8" nillable="true" ma:displayName="Number" ma:internalName="Number">
      <xsd:simpleType>
        <xsd:restriction base="dms:Number"/>
      </xsd:simpleType>
    </xsd:element>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element name="MediaServiceLocation" ma:index="18" nillable="true" ma:displayName="MediaServiceLocation" ma:internalName="MediaServiceLocatio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MediaLengthInSeconds" ma:index="23" nillable="true" ma:displayName="Length (seconds)" ma:internalName="MediaLengthInSeconds" ma:readOnly="true">
      <xsd:simpleType>
        <xsd:restriction base="dms:Unknown"/>
      </xsd:simpleType>
    </xsd:element>
    <xsd:element name="lcf76f155ced4ddcb4097134ff3c332f" ma:index="25" nillable="true" ma:taxonomy="true" ma:internalName="lcf76f155ced4ddcb4097134ff3c332f" ma:taxonomyFieldName="MediaServiceImageTags" ma:displayName="Image Tags" ma:readOnly="false" ma:fieldId="{5cf76f15-5ced-4ddc-b409-7134ff3c332f}" ma:taxonomyMulti="true" ma:sspId="dc2fbcc8-9673-4dab-87c4-578ccfafc19c"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bb466d9-fd0a-40ba-89cb-77eb15c2a30a" elementFormDefault="qualified">
    <xsd:import namespace="http://schemas.microsoft.com/office/2006/documentManagement/types"/>
    <xsd:import namespace="http://schemas.microsoft.com/office/infopath/2007/PartnerControls"/>
    <xsd:element name="SharedWithUsers" ma:index="9"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element name="TaxCatchAll" ma:index="26" nillable="true" ma:displayName="Taxonomy Catch All Column" ma:hidden="true" ma:list="{f023a373-7af4-4bfd-83ce-25f1d0f63536}" ma:internalName="TaxCatchAll" ma:showField="CatchAllData" ma:web="bbb466d9-fd0a-40ba-89cb-77eb15c2a30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3B851B7-D313-4E85-A1E0-5976CFE11EC3}">
  <ds:schemaRefs>
    <ds:schemaRef ds:uri="http://purl.org/dc/terms/"/>
    <ds:schemaRef ds:uri="http://schemas.openxmlformats.org/package/2006/metadata/core-properties"/>
    <ds:schemaRef ds:uri="http://purl.org/dc/elements/1.1/"/>
    <ds:schemaRef ds:uri="http://www.w3.org/XML/1998/namespace"/>
    <ds:schemaRef ds:uri="http://schemas.microsoft.com/office/2006/metadata/properties"/>
    <ds:schemaRef ds:uri="http://purl.org/dc/dcmitype/"/>
    <ds:schemaRef ds:uri="http://schemas.microsoft.com/office/2006/documentManagement/types"/>
    <ds:schemaRef ds:uri="http://schemas.microsoft.com/office/infopath/2007/PartnerControls"/>
    <ds:schemaRef ds:uri="bbb466d9-fd0a-40ba-89cb-77eb15c2a30a"/>
    <ds:schemaRef ds:uri="b7b985a6-5614-4791-8283-b6a0b2c6681f"/>
    <ds:schemaRef ds:uri="http://schemas.microsoft.com/sharepoint/v3"/>
  </ds:schemaRefs>
</ds:datastoreItem>
</file>

<file path=customXml/itemProps2.xml><?xml version="1.0" encoding="utf-8"?>
<ds:datastoreItem xmlns:ds="http://schemas.openxmlformats.org/officeDocument/2006/customXml" ds:itemID="{06C492AA-B9E6-403D-AFCE-BA214F1182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7b985a6-5614-4791-8283-b6a0b2c6681f"/>
    <ds:schemaRef ds:uri="bbb466d9-fd0a-40ba-89cb-77eb15c2a30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B61DF2E-245C-45DF-A9A5-EABECEA4295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0</TotalTime>
  <Words>2107</Words>
  <Application>Microsoft Office PowerPoint</Application>
  <PresentationFormat>Widescreen</PresentationFormat>
  <Paragraphs>200</Paragraphs>
  <Slides>14</Slides>
  <Notes>3</Notes>
  <HiddenSlides>0</HiddenSlides>
  <MMClips>1</MMClips>
  <ScaleCrop>false</ScaleCrop>
  <HeadingPairs>
    <vt:vector size="4" baseType="variant">
      <vt:variant>
        <vt:lpstr>Theme</vt:lpstr>
      </vt:variant>
      <vt:variant>
        <vt:i4>2</vt:i4>
      </vt:variant>
      <vt:variant>
        <vt:lpstr>Slide Titles</vt:lpstr>
      </vt:variant>
      <vt:variant>
        <vt:i4>14</vt:i4>
      </vt:variant>
    </vt:vector>
  </HeadingPairs>
  <TitlesOfParts>
    <vt:vector size="16" baseType="lpstr">
      <vt:lpstr>MW_Public_widescreen</vt:lpstr>
      <vt:lpstr>1_MW_Public_widescreen</vt:lpstr>
      <vt:lpstr>University of  and MathWorks present:  </vt:lpstr>
      <vt:lpstr>What is MATLAB?</vt:lpstr>
      <vt:lpstr>Key Industries that use MATLAB</vt:lpstr>
      <vt:lpstr>A few companies that use MATLAB</vt:lpstr>
      <vt:lpstr>MATLAB Onramp Overview </vt:lpstr>
      <vt:lpstr>Couple of interesting stories and ideas that MATLAB and Simulink were behind:</vt:lpstr>
      <vt:lpstr>MATLAB Onramp</vt:lpstr>
      <vt:lpstr>Why Do I Need MATLAB?</vt:lpstr>
      <vt:lpstr>What Can I do with MATLAB? BAE Systems Controls Develops Autopilot for Unmanned Aerial Vehicle    </vt:lpstr>
      <vt:lpstr>TO DO</vt:lpstr>
      <vt:lpstr>Prizes</vt:lpstr>
      <vt:lpstr>Other Course Offerings</vt:lpstr>
      <vt:lpstr>Additional Resources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HPRC and MathWorks Present:  MATLAB Onramp</dc:title>
  <dc:subject/>
  <dc:creator>Owen Paul</dc:creator>
  <cp:keywords>Version 21.0</cp:keywords>
  <dc:description/>
  <cp:lastModifiedBy>Diana Meriakri</cp:lastModifiedBy>
  <cp:revision>18</cp:revision>
  <dcterms:created xsi:type="dcterms:W3CDTF">2021-02-12T15:43:50Z</dcterms:created>
  <dcterms:modified xsi:type="dcterms:W3CDTF">2023-07-13T03:53:52Z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441712758</vt:i4>
  </property>
  <property fmtid="{D5CDD505-2E9C-101B-9397-08002B2CF9AE}" pid="3" name="_NewReviewCycle">
    <vt:lpwstr/>
  </property>
  <property fmtid="{D5CDD505-2E9C-101B-9397-08002B2CF9AE}" pid="4" name="_EmailSubject">
    <vt:lpwstr>Quick PPT question</vt:lpwstr>
  </property>
  <property fmtid="{D5CDD505-2E9C-101B-9397-08002B2CF9AE}" pid="5" name="_AuthorEmail">
    <vt:lpwstr>Julie.Cornell@mathworks.com</vt:lpwstr>
  </property>
  <property fmtid="{D5CDD505-2E9C-101B-9397-08002B2CF9AE}" pid="6" name="_AuthorEmailDisplayName">
    <vt:lpwstr>Julie Cornell</vt:lpwstr>
  </property>
  <property fmtid="{D5CDD505-2E9C-101B-9397-08002B2CF9AE}" pid="7" name="ContentTypeId">
    <vt:lpwstr>0x0101005CED2B3B9BAE8849942648134EEE717D</vt:lpwstr>
  </property>
  <property fmtid="{D5CDD505-2E9C-101B-9397-08002B2CF9AE}" pid="8" name="Order">
    <vt:r8>47491500</vt:r8>
  </property>
  <property fmtid="{D5CDD505-2E9C-101B-9397-08002B2CF9AE}" pid="9" name="xd_Signature">
    <vt:bool>false</vt:bool>
  </property>
  <property fmtid="{D5CDD505-2E9C-101B-9397-08002B2CF9AE}" pid="10" name="xd_ProgID">
    <vt:lpwstr/>
  </property>
  <property fmtid="{D5CDD505-2E9C-101B-9397-08002B2CF9AE}" pid="11" name="ComplianceAssetId">
    <vt:lpwstr/>
  </property>
  <property fmtid="{D5CDD505-2E9C-101B-9397-08002B2CF9AE}" pid="12" name="TemplateUrl">
    <vt:lpwstr/>
  </property>
  <property fmtid="{D5CDD505-2E9C-101B-9397-08002B2CF9AE}" pid="13" name="MediaServiceImageTags">
    <vt:lpwstr/>
  </property>
</Properties>
</file>